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7" r:id="rId1"/>
  </p:sldMasterIdLst>
  <p:notesMasterIdLst>
    <p:notesMasterId r:id="rId35"/>
  </p:notesMasterIdLst>
  <p:sldIdLst>
    <p:sldId id="256" r:id="rId2"/>
    <p:sldId id="298" r:id="rId3"/>
    <p:sldId id="299" r:id="rId4"/>
    <p:sldId id="259" r:id="rId5"/>
    <p:sldId id="267" r:id="rId6"/>
    <p:sldId id="286" r:id="rId7"/>
    <p:sldId id="263" r:id="rId8"/>
    <p:sldId id="300" r:id="rId9"/>
    <p:sldId id="479" r:id="rId10"/>
    <p:sldId id="481" r:id="rId11"/>
    <p:sldId id="483" r:id="rId12"/>
    <p:sldId id="281" r:id="rId13"/>
    <p:sldId id="492" r:id="rId14"/>
    <p:sldId id="493" r:id="rId15"/>
    <p:sldId id="297" r:id="rId16"/>
    <p:sldId id="494" r:id="rId17"/>
    <p:sldId id="496" r:id="rId18"/>
    <p:sldId id="497" r:id="rId19"/>
    <p:sldId id="498" r:id="rId20"/>
    <p:sldId id="499" r:id="rId21"/>
    <p:sldId id="500" r:id="rId22"/>
    <p:sldId id="501" r:id="rId23"/>
    <p:sldId id="502" r:id="rId24"/>
    <p:sldId id="503" r:id="rId25"/>
    <p:sldId id="504" r:id="rId26"/>
    <p:sldId id="505" r:id="rId27"/>
    <p:sldId id="506" r:id="rId28"/>
    <p:sldId id="507" r:id="rId29"/>
    <p:sldId id="508" r:id="rId30"/>
    <p:sldId id="293" r:id="rId31"/>
    <p:sldId id="509" r:id="rId32"/>
    <p:sldId id="284" r:id="rId33"/>
    <p:sldId id="511"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09"/>
    <p:restoredTop sz="95267"/>
  </p:normalViewPr>
  <p:slideViewPr>
    <p:cSldViewPr snapToGrid="0" snapToObjects="1">
      <p:cViewPr varScale="1">
        <p:scale>
          <a:sx n="62" d="100"/>
          <a:sy n="62" d="100"/>
        </p:scale>
        <p:origin x="64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Users\eldamiano\Documents\Alberta\Teaching\240\wag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eldamiano\Documents\Alberta\Teaching\240\wage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50A-D947-81E3-531352092FB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50A-D947-81E3-531352092FB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50A-D947-81E3-531352092FB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50A-D947-81E3-531352092FB3}"/>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Sheet2!$B$4:$B$7</c:f>
              <c:strCache>
                <c:ptCount val="4"/>
                <c:pt idx="0">
                  <c:v>Housing</c:v>
                </c:pt>
                <c:pt idx="1">
                  <c:v>Transport</c:v>
                </c:pt>
                <c:pt idx="2">
                  <c:v>Home energy</c:v>
                </c:pt>
                <c:pt idx="3">
                  <c:v>All other costs</c:v>
                </c:pt>
              </c:strCache>
            </c:strRef>
          </c:cat>
          <c:val>
            <c:numRef>
              <c:f>Sheet2!$C$4:$C$7</c:f>
              <c:numCache>
                <c:formatCode>0%</c:formatCode>
                <c:ptCount val="4"/>
                <c:pt idx="0">
                  <c:v>0.3</c:v>
                </c:pt>
                <c:pt idx="1">
                  <c:v>0.1</c:v>
                </c:pt>
                <c:pt idx="2">
                  <c:v>0.1</c:v>
                </c:pt>
                <c:pt idx="3">
                  <c:v>0.5</c:v>
                </c:pt>
              </c:numCache>
            </c:numRef>
          </c:val>
          <c:extLst>
            <c:ext xmlns:c16="http://schemas.microsoft.com/office/drawing/2014/chart" uri="{C3380CC4-5D6E-409C-BE32-E72D297353CC}">
              <c16:uniqueId val="{00000008-E50A-D947-81E3-531352092FB3}"/>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2"/>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fr-FR"/>
          </a:p>
        </c:txPr>
      </c:legendEntry>
      <c:layout>
        <c:manualLayout>
          <c:xMode val="edge"/>
          <c:yMode val="edge"/>
          <c:x val="0.76693137915942455"/>
          <c:y val="0.24364560077473515"/>
          <c:w val="0.21420334872759345"/>
          <c:h val="0.39427341465418947"/>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0070C0"/>
            </a:solidFill>
            <a:ln>
              <a:noFill/>
            </a:ln>
            <a:effectLst/>
          </c:spPr>
          <c:invertIfNegative val="0"/>
          <c:dPt>
            <c:idx val="1"/>
            <c:invertIfNegative val="0"/>
            <c:bubble3D val="0"/>
            <c:spPr>
              <a:solidFill>
                <a:srgbClr val="FF9300"/>
              </a:solidFill>
              <a:ln>
                <a:noFill/>
              </a:ln>
              <a:effectLst/>
            </c:spPr>
            <c:extLst>
              <c:ext xmlns:c16="http://schemas.microsoft.com/office/drawing/2014/chart" uri="{C3380CC4-5D6E-409C-BE32-E72D297353CC}">
                <c16:uniqueId val="{00000001-1524-784C-8A43-810BFEB8CE2B}"/>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Sheet1!$B$3:$C$3</c:f>
              <c:numCache>
                <c:formatCode>"$"#,##0.00_);[Red]\("$"#,##0.00\)</c:formatCode>
                <c:ptCount val="2"/>
                <c:pt idx="0">
                  <c:v>13.75</c:v>
                </c:pt>
                <c:pt idx="1">
                  <c:v>15</c:v>
                </c:pt>
              </c:numCache>
            </c:numRef>
          </c:val>
          <c:extLst>
            <c:ext xmlns:c16="http://schemas.microsoft.com/office/drawing/2014/chart" uri="{C3380CC4-5D6E-409C-BE32-E72D297353CC}">
              <c16:uniqueId val="{00000002-1524-784C-8A43-810BFEB8CE2B}"/>
            </c:ext>
          </c:extLst>
        </c:ser>
        <c:ser>
          <c:idx val="1"/>
          <c:order val="1"/>
          <c:spPr>
            <a:solidFill>
              <a:schemeClr val="accent2"/>
            </a:solidFill>
            <a:ln>
              <a:noFill/>
            </a:ln>
            <a:effectLst/>
          </c:spPr>
          <c:invertIfNegative val="0"/>
          <c:dPt>
            <c:idx val="0"/>
            <c:invertIfNegative val="0"/>
            <c:bubble3D val="0"/>
            <c:spPr>
              <a:pattFill prst="pct90">
                <a:fgClr>
                  <a:srgbClr val="0070C0"/>
                </a:fgClr>
                <a:bgClr>
                  <a:schemeClr val="bg1"/>
                </a:bgClr>
              </a:pattFill>
              <a:ln>
                <a:noFill/>
              </a:ln>
              <a:effectLst/>
            </c:spPr>
            <c:extLst>
              <c:ext xmlns:c16="http://schemas.microsoft.com/office/drawing/2014/chart" uri="{C3380CC4-5D6E-409C-BE32-E72D297353CC}">
                <c16:uniqueId val="{00000004-1524-784C-8A43-810BFEB8CE2B}"/>
              </c:ext>
            </c:extLst>
          </c:dPt>
          <c:dPt>
            <c:idx val="1"/>
            <c:invertIfNegative val="0"/>
            <c:bubble3D val="0"/>
            <c:spPr>
              <a:pattFill prst="pct80">
                <a:fgClr>
                  <a:srgbClr val="FF9300"/>
                </a:fgClr>
                <a:bgClr>
                  <a:schemeClr val="bg1"/>
                </a:bgClr>
              </a:pattFill>
              <a:ln>
                <a:noFill/>
              </a:ln>
              <a:effectLst/>
            </c:spPr>
            <c:extLst>
              <c:ext xmlns:c16="http://schemas.microsoft.com/office/drawing/2014/chart" uri="{C3380CC4-5D6E-409C-BE32-E72D297353CC}">
                <c16:uniqueId val="{00000006-1524-784C-8A43-810BFEB8CE2B}"/>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524-784C-8A43-810BFEB8CE2B}"/>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524-784C-8A43-810BFEB8CE2B}"/>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Sheet1!$B$4:$C$4</c:f>
              <c:numCache>
                <c:formatCode>"$"#,##0.00_);[Red]\("$"#,##0.00\)</c:formatCode>
                <c:ptCount val="2"/>
                <c:pt idx="0">
                  <c:v>21.6</c:v>
                </c:pt>
                <c:pt idx="1">
                  <c:v>20.2</c:v>
                </c:pt>
              </c:numCache>
            </c:numRef>
          </c:val>
          <c:extLst>
            <c:ext xmlns:c16="http://schemas.microsoft.com/office/drawing/2014/chart" uri="{C3380CC4-5D6E-409C-BE32-E72D297353CC}">
              <c16:uniqueId val="{00000007-1524-784C-8A43-810BFEB8CE2B}"/>
            </c:ext>
          </c:extLst>
        </c:ser>
        <c:dLbls>
          <c:showLegendKey val="0"/>
          <c:showVal val="0"/>
          <c:showCatName val="0"/>
          <c:showSerName val="0"/>
          <c:showPercent val="0"/>
          <c:showBubbleSize val="0"/>
        </c:dLbls>
        <c:gapWidth val="219"/>
        <c:overlap val="-27"/>
        <c:axId val="2105183151"/>
        <c:axId val="2104974015"/>
      </c:barChart>
      <c:catAx>
        <c:axId val="2105183151"/>
        <c:scaling>
          <c:orientation val="minMax"/>
        </c:scaling>
        <c:delete val="1"/>
        <c:axPos val="b"/>
        <c:majorTickMark val="none"/>
        <c:minorTickMark val="none"/>
        <c:tickLblPos val="nextTo"/>
        <c:crossAx val="2104974015"/>
        <c:crosses val="autoZero"/>
        <c:auto val="1"/>
        <c:lblAlgn val="ctr"/>
        <c:lblOffset val="100"/>
        <c:noMultiLvlLbl val="0"/>
      </c:catAx>
      <c:valAx>
        <c:axId val="2104974015"/>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_);[Red]\(&quot;$&quot;#,##0.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crossAx val="210518315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solid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BE6F0A-0231-D844-9B3E-2D4FB238CA66}" type="datetimeFigureOut">
              <a:rPr lang="en-US" smtClean="0"/>
              <a:t>11/23/2022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7CEE52-838B-2948-989E-4A6B278E7DD9}" type="slidenum">
              <a:rPr lang="en-US" smtClean="0"/>
              <a:t>‹N°›</a:t>
            </a:fld>
            <a:endParaRPr lang="en-US"/>
          </a:p>
        </p:txBody>
      </p:sp>
    </p:spTree>
    <p:extLst>
      <p:ext uri="{BB962C8B-B14F-4D97-AF65-F5344CB8AC3E}">
        <p14:creationId xmlns:p14="http://schemas.microsoft.com/office/powerpoint/2010/main" val="3734164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23FEA57E-7C1A-457B-A4CD-5DCEB057B502}" type="datetime1">
              <a:rPr lang="en-US" smtClean="0"/>
              <a:t>11/23/2022</a:t>
            </a:fld>
            <a:endParaRPr lang="en-US" dirty="0"/>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‹N°›</a:t>
            </a:fld>
            <a:endParaRPr lang="en-US" dirty="0"/>
          </a:p>
        </p:txBody>
      </p:sp>
    </p:spTree>
    <p:extLst>
      <p:ext uri="{BB962C8B-B14F-4D97-AF65-F5344CB8AC3E}">
        <p14:creationId xmlns:p14="http://schemas.microsoft.com/office/powerpoint/2010/main" val="3738900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201AF2CE-4F37-411C-A3EE-BBBE223265BF}" type="datetime1">
              <a:rPr lang="en-US" smtClean="0"/>
              <a:t>11/23/2022</a:t>
            </a:fld>
            <a:endParaRPr lang="en-US"/>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1379215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C96083D4-708C-4BB5-B4FD-30CE9FA12FD5}" type="datetime1">
              <a:rPr lang="en-US" smtClean="0"/>
              <a:t>11/23/2022</a:t>
            </a:fld>
            <a:endParaRPr lang="en-US"/>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2663402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D0D239B2-65BC-4C2A-A62B-3EABFE9590E4}" type="datetime1">
              <a:rPr lang="en-US" smtClean="0"/>
              <a:t>11/23/2022</a:t>
            </a:fld>
            <a:endParaRPr lang="en-US"/>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1432885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85E05F5A-E4A3-476F-A89E-C2B73F2431E4}" type="datetime1">
              <a:rPr lang="en-US" smtClean="0"/>
              <a:t>11/23/2022</a:t>
            </a:fld>
            <a:endParaRPr lang="en-US"/>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3778934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E3761515-4A26-4F31-9F61-5A10B1FABBFC}" type="datetime1">
              <a:rPr lang="en-US" smtClean="0"/>
              <a:t>11/23/2022</a:t>
            </a:fld>
            <a:endParaRPr lang="en-US"/>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1721955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A75DC65-7D1F-4BAB-9695-F7E734143E14}" type="datetime1">
              <a:rPr lang="en-US" smtClean="0"/>
              <a:t>11/23/2022</a:t>
            </a:fld>
            <a:endParaRPr lang="en-US"/>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2526374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7E624077-BD55-4036-8E92-6558FDF3B653}" type="datetime1">
              <a:rPr lang="en-US" smtClean="0"/>
              <a:t>11/23/2022</a:t>
            </a:fld>
            <a:endParaRPr lang="en-US"/>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286354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804225F2-7107-4609-BCC2-77C63064A5E8}" type="datetime1">
              <a:rPr lang="en-US" smtClean="0"/>
              <a:t>11/23/2022</a:t>
            </a:fld>
            <a:endParaRPr lang="en-US"/>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2635142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11789749-A4CD-447F-8298-2B7988C91CEA}" type="datetime1">
              <a:rPr lang="en-US" smtClean="0"/>
              <a:t>11/23/2022</a:t>
            </a:fld>
            <a:endParaRPr lang="en-US"/>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1488375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BA0444D3-C0BA-4587-A56C-581AB9F841BE}" type="datetime1">
              <a:rPr lang="en-US" smtClean="0"/>
              <a:t>11/23/2022</a:t>
            </a:fld>
            <a:endParaRPr lang="en-US"/>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1253463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11/23/2022</a:t>
            </a:fld>
            <a:endParaRPr lang="en-US"/>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dirty="0"/>
              <a:t>Sample Footer Text</a:t>
            </a:r>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‹N°›</a:t>
            </a:fld>
            <a:endParaRPr lang="en-US"/>
          </a:p>
        </p:txBody>
      </p:sp>
    </p:spTree>
    <p:extLst>
      <p:ext uri="{BB962C8B-B14F-4D97-AF65-F5344CB8AC3E}">
        <p14:creationId xmlns:p14="http://schemas.microsoft.com/office/powerpoint/2010/main" val="3570863546"/>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6" r:id="rId6"/>
    <p:sldLayoutId id="2147483921" r:id="rId7"/>
    <p:sldLayoutId id="2147483922" r:id="rId8"/>
    <p:sldLayoutId id="2147483923" r:id="rId9"/>
    <p:sldLayoutId id="2147483925" r:id="rId10"/>
    <p:sldLayoutId id="2147483924"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97C478F1-26B5-44C9-823B-523B85B112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1" name="Rectangle 75">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625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66F15CE-8CFD-484F-AE63-6C66E9AC4866}"/>
              </a:ext>
            </a:extLst>
          </p:cNvPr>
          <p:cNvSpPr>
            <a:spLocks noGrp="1"/>
          </p:cNvSpPr>
          <p:nvPr>
            <p:ph type="ctrTitle"/>
          </p:nvPr>
        </p:nvSpPr>
        <p:spPr>
          <a:xfrm>
            <a:off x="300941" y="685802"/>
            <a:ext cx="4120587" cy="2571748"/>
          </a:xfrm>
        </p:spPr>
        <p:txBody>
          <a:bodyPr>
            <a:noAutofit/>
          </a:bodyPr>
          <a:lstStyle/>
          <a:p>
            <a:r>
              <a:rPr lang="en-US" sz="3400" b="1" dirty="0">
                <a:solidFill>
                  <a:schemeClr val="bg2"/>
                </a:solidFill>
              </a:rPr>
              <a:t>Sommet sur le </a:t>
            </a:r>
            <a:r>
              <a:rPr lang="en-US" sz="3400" b="1" dirty="0" err="1">
                <a:solidFill>
                  <a:schemeClr val="bg2"/>
                </a:solidFill>
              </a:rPr>
              <a:t>logement</a:t>
            </a:r>
            <a:r>
              <a:rPr lang="en-US" sz="3400" b="1" dirty="0">
                <a:solidFill>
                  <a:schemeClr val="bg2"/>
                </a:solidFill>
              </a:rPr>
              <a:t> du New Brunswick</a:t>
            </a:r>
            <a:br>
              <a:rPr lang="en-US" sz="3400" b="1" dirty="0">
                <a:solidFill>
                  <a:schemeClr val="bg2"/>
                </a:solidFill>
              </a:rPr>
            </a:br>
            <a:r>
              <a:rPr lang="en-US" sz="3400" b="1" dirty="0">
                <a:solidFill>
                  <a:schemeClr val="bg2"/>
                </a:solidFill>
              </a:rPr>
              <a:t>2022</a:t>
            </a:r>
          </a:p>
        </p:txBody>
      </p:sp>
      <p:sp>
        <p:nvSpPr>
          <p:cNvPr id="6" name="Subtitle 5">
            <a:extLst>
              <a:ext uri="{FF2B5EF4-FFF2-40B4-BE49-F238E27FC236}">
                <a16:creationId xmlns:a16="http://schemas.microsoft.com/office/drawing/2014/main" id="{373FF91E-D747-BE4E-8A7A-E771BEB1DC47}"/>
              </a:ext>
            </a:extLst>
          </p:cNvPr>
          <p:cNvSpPr>
            <a:spLocks noGrp="1"/>
          </p:cNvSpPr>
          <p:nvPr>
            <p:ph type="subTitle" idx="1"/>
          </p:nvPr>
        </p:nvSpPr>
        <p:spPr>
          <a:xfrm>
            <a:off x="300941" y="3782753"/>
            <a:ext cx="4120587" cy="2571747"/>
          </a:xfrm>
        </p:spPr>
        <p:txBody>
          <a:bodyPr>
            <a:noAutofit/>
          </a:bodyPr>
          <a:lstStyle/>
          <a:p>
            <a:pPr>
              <a:spcAft>
                <a:spcPts val="600"/>
              </a:spcAft>
            </a:pPr>
            <a:r>
              <a:rPr lang="en-US" sz="3000" b="1" dirty="0">
                <a:solidFill>
                  <a:schemeClr val="bg1"/>
                </a:solidFill>
              </a:rPr>
              <a:t>Damian Collins</a:t>
            </a:r>
            <a:br>
              <a:rPr lang="en-US" sz="3000" dirty="0">
                <a:solidFill>
                  <a:schemeClr val="bg1"/>
                </a:solidFill>
              </a:rPr>
            </a:br>
            <a:br>
              <a:rPr lang="en-US" sz="1000" dirty="0">
                <a:solidFill>
                  <a:schemeClr val="bg1"/>
                </a:solidFill>
              </a:rPr>
            </a:br>
            <a:br>
              <a:rPr lang="en-US" sz="2600" i="0" dirty="0">
                <a:solidFill>
                  <a:schemeClr val="bg1"/>
                </a:solidFill>
              </a:rPr>
            </a:br>
            <a:r>
              <a:rPr lang="en-US" sz="2600" i="0" dirty="0">
                <a:solidFill>
                  <a:schemeClr val="bg1"/>
                </a:solidFill>
              </a:rPr>
              <a:t>Directeur, </a:t>
            </a:r>
            <a:r>
              <a:rPr lang="en-US" sz="2600" i="0" dirty="0" err="1">
                <a:solidFill>
                  <a:schemeClr val="bg1"/>
                </a:solidFill>
              </a:rPr>
              <a:t>Logement</a:t>
            </a:r>
            <a:r>
              <a:rPr lang="en-US" sz="2600" i="0" dirty="0">
                <a:solidFill>
                  <a:schemeClr val="bg1"/>
                </a:solidFill>
              </a:rPr>
              <a:t> Communautaire Canada</a:t>
            </a:r>
          </a:p>
        </p:txBody>
      </p:sp>
      <p:pic>
        <p:nvPicPr>
          <p:cNvPr id="1026" name="Picture 2" descr="Community Housing Canada">
            <a:extLst>
              <a:ext uri="{FF2B5EF4-FFF2-40B4-BE49-F238E27FC236}">
                <a16:creationId xmlns:a16="http://schemas.microsoft.com/office/drawing/2014/main" id="{87BC4162-7D1C-AC4C-A83E-0495E8BA13CD}"/>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t="6564" b="6564"/>
          <a:stretch/>
        </p:blipFill>
        <p:spPr bwMode="auto">
          <a:xfrm>
            <a:off x="5629275" y="685802"/>
            <a:ext cx="6096000" cy="342897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0A1D992-95A2-5045-B211-0C6FBB43E0A3}"/>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063441" y="5225785"/>
            <a:ext cx="7116847" cy="1225973"/>
          </a:xfrm>
          <a:prstGeom prst="rect">
            <a:avLst/>
          </a:prstGeom>
        </p:spPr>
      </p:pic>
    </p:spTree>
    <p:extLst>
      <p:ext uri="{BB962C8B-B14F-4D97-AF65-F5344CB8AC3E}">
        <p14:creationId xmlns:p14="http://schemas.microsoft.com/office/powerpoint/2010/main" val="391521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nce Upon A City: Homeless battled unsafe shelters during the Great  Depression | The Star">
            <a:extLst>
              <a:ext uri="{FF2B5EF4-FFF2-40B4-BE49-F238E27FC236}">
                <a16:creationId xmlns:a16="http://schemas.microsoft.com/office/drawing/2014/main" id="{09EDEB2C-F648-704E-8C81-5E9A9A1640E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47825" y="0"/>
            <a:ext cx="889635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ctrTitle"/>
          </p:nvPr>
        </p:nvSpPr>
        <p:spPr>
          <a:xfrm>
            <a:off x="1647825" y="4486275"/>
            <a:ext cx="8896350" cy="2371725"/>
          </a:xfrm>
          <a:solidFill>
            <a:schemeClr val="bg2"/>
          </a:solidFill>
        </p:spPr>
        <p:txBody>
          <a:bodyPr>
            <a:noAutofit/>
          </a:bodyPr>
          <a:lstStyle/>
          <a:p>
            <a:pPr algn="ctr"/>
            <a:r>
              <a:rPr lang="en-US" sz="3200" dirty="0"/>
              <a:t>Le Canada </a:t>
            </a:r>
            <a:r>
              <a:rPr lang="en-US" sz="3200" dirty="0" err="1"/>
              <a:t>est</a:t>
            </a:r>
            <a:r>
              <a:rPr lang="en-US" sz="3200" dirty="0"/>
              <a:t> </a:t>
            </a:r>
            <a:r>
              <a:rPr lang="en-US" sz="3200" dirty="0" err="1"/>
              <a:t>en</a:t>
            </a:r>
            <a:r>
              <a:rPr lang="en-US" sz="3200" dirty="0"/>
              <a:t> train de vivre </a:t>
            </a:r>
            <a:r>
              <a:rPr lang="en-US" sz="3200" dirty="0" err="1"/>
              <a:t>une</a:t>
            </a:r>
            <a:r>
              <a:rPr lang="en-US" sz="3200" dirty="0"/>
              <a:t> crise du </a:t>
            </a:r>
            <a:r>
              <a:rPr lang="en-US" sz="3200" dirty="0" err="1"/>
              <a:t>logement</a:t>
            </a:r>
            <a:r>
              <a:rPr lang="en-US" sz="3200" dirty="0"/>
              <a:t> “sans </a:t>
            </a:r>
            <a:r>
              <a:rPr lang="en-US" sz="3200" dirty="0" err="1"/>
              <a:t>précédent</a:t>
            </a:r>
            <a:r>
              <a:rPr lang="en-US" sz="3200" dirty="0"/>
              <a:t> </a:t>
            </a:r>
            <a:r>
              <a:rPr lang="en-US" sz="3200" dirty="0" err="1"/>
              <a:t>depuis</a:t>
            </a:r>
            <a:r>
              <a:rPr lang="en-US" sz="3200" dirty="0"/>
              <a:t> la </a:t>
            </a:r>
            <a:r>
              <a:rPr lang="en-US" sz="3200" dirty="0" err="1"/>
              <a:t>grande</a:t>
            </a:r>
            <a:r>
              <a:rPr lang="en-US" sz="3200" dirty="0"/>
              <a:t> </a:t>
            </a:r>
            <a:r>
              <a:rPr lang="en-US" sz="3200" dirty="0" err="1"/>
              <a:t>dépression</a:t>
            </a:r>
            <a:r>
              <a:rPr lang="en-US" sz="3200" dirty="0"/>
              <a:t> des </a:t>
            </a:r>
            <a:r>
              <a:rPr lang="en-US" sz="3200" dirty="0" err="1"/>
              <a:t>années</a:t>
            </a:r>
            <a:r>
              <a:rPr lang="en-US" sz="3200" dirty="0"/>
              <a:t> 30” </a:t>
            </a:r>
            <a:br>
              <a:rPr lang="en-US" sz="3200" dirty="0"/>
            </a:br>
            <a:r>
              <a:rPr lang="en-US" sz="3200" dirty="0"/>
              <a:t>(Laird, 2007)</a:t>
            </a:r>
          </a:p>
        </p:txBody>
      </p:sp>
    </p:spTree>
    <p:extLst>
      <p:ext uri="{BB962C8B-B14F-4D97-AF65-F5344CB8AC3E}">
        <p14:creationId xmlns:p14="http://schemas.microsoft.com/office/powerpoint/2010/main" val="4103823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amp Pekiwewin? - Alberta Outdoorsmen Forum">
            <a:extLst>
              <a:ext uri="{FF2B5EF4-FFF2-40B4-BE49-F238E27FC236}">
                <a16:creationId xmlns:a16="http://schemas.microsoft.com/office/drawing/2014/main" id="{5B34A07A-ED27-9601-AE94-858959E9BD9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00175"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ctrTitle"/>
          </p:nvPr>
        </p:nvSpPr>
        <p:spPr>
          <a:xfrm>
            <a:off x="1400175" y="2732926"/>
            <a:ext cx="9144000" cy="4125073"/>
          </a:xfrm>
          <a:solidFill>
            <a:schemeClr val="bg2"/>
          </a:solidFill>
        </p:spPr>
        <p:txBody>
          <a:bodyPr>
            <a:noAutofit/>
          </a:bodyPr>
          <a:lstStyle/>
          <a:p>
            <a:r>
              <a:rPr lang="en-US" sz="3200" dirty="0"/>
              <a:t>“Les ménages </a:t>
            </a:r>
            <a:r>
              <a:rPr lang="en-US" sz="3200" dirty="0" err="1"/>
              <a:t>pauvres</a:t>
            </a:r>
            <a:r>
              <a:rPr lang="en-US" sz="3200" dirty="0"/>
              <a:t> </a:t>
            </a:r>
            <a:r>
              <a:rPr lang="en-US" sz="3200" dirty="0" err="1"/>
              <a:t>génèrent</a:t>
            </a:r>
            <a:r>
              <a:rPr lang="en-US" sz="3200" dirty="0"/>
              <a:t> </a:t>
            </a:r>
            <a:r>
              <a:rPr lang="en-US" sz="3200" dirty="0" err="1"/>
              <a:t>une</a:t>
            </a:r>
            <a:r>
              <a:rPr lang="en-US" sz="3200" dirty="0"/>
              <a:t> ‘</a:t>
            </a:r>
            <a:r>
              <a:rPr lang="en-US" sz="3200" dirty="0" err="1"/>
              <a:t>demande</a:t>
            </a:r>
            <a:r>
              <a:rPr lang="en-US" sz="3200" dirty="0"/>
              <a:t> </a:t>
            </a:r>
            <a:r>
              <a:rPr lang="en-US" sz="3200" dirty="0" err="1"/>
              <a:t>sociale</a:t>
            </a:r>
            <a:r>
              <a:rPr lang="en-US" sz="3200" dirty="0"/>
              <a:t>’ pour le </a:t>
            </a:r>
            <a:r>
              <a:rPr lang="en-US" sz="3200" dirty="0" err="1"/>
              <a:t>logement</a:t>
            </a:r>
            <a:r>
              <a:rPr lang="en-US" sz="3200" dirty="0"/>
              <a:t> plus </a:t>
            </a:r>
            <a:r>
              <a:rPr lang="en-US" sz="3200" dirty="0" err="1"/>
              <a:t>qu’une</a:t>
            </a:r>
            <a:r>
              <a:rPr lang="en-US" sz="3200" dirty="0"/>
              <a:t> ‘</a:t>
            </a:r>
            <a:r>
              <a:rPr lang="en-US" sz="3200" dirty="0" err="1"/>
              <a:t>demande</a:t>
            </a:r>
            <a:r>
              <a:rPr lang="en-US" sz="3200" dirty="0"/>
              <a:t> du </a:t>
            </a:r>
            <a:r>
              <a:rPr lang="en-US" sz="3200" dirty="0" err="1"/>
              <a:t>marché</a:t>
            </a:r>
            <a:r>
              <a:rPr lang="en-US" sz="3200" dirty="0"/>
              <a:t>’. Un </a:t>
            </a:r>
            <a:r>
              <a:rPr lang="en-US" sz="3200" dirty="0" err="1"/>
              <a:t>sytème</a:t>
            </a:r>
            <a:r>
              <a:rPr lang="en-US" sz="3200" dirty="0"/>
              <a:t> de </a:t>
            </a:r>
            <a:r>
              <a:rPr lang="en-US" sz="3200" dirty="0" err="1"/>
              <a:t>logement</a:t>
            </a:r>
            <a:r>
              <a:rPr lang="en-US" sz="3200" dirty="0"/>
              <a:t> </a:t>
            </a:r>
            <a:r>
              <a:rPr lang="en-US" sz="3200" dirty="0" err="1"/>
              <a:t>basé</a:t>
            </a:r>
            <a:r>
              <a:rPr lang="en-US" sz="3200" dirty="0"/>
              <a:t> sur les </a:t>
            </a:r>
            <a:r>
              <a:rPr lang="en-US" sz="3200" dirty="0" err="1"/>
              <a:t>mécanismes</a:t>
            </a:r>
            <a:r>
              <a:rPr lang="en-US" sz="3200" dirty="0"/>
              <a:t> du </a:t>
            </a:r>
            <a:r>
              <a:rPr lang="en-US" sz="3200" dirty="0" err="1"/>
              <a:t>marché</a:t>
            </a:r>
            <a:r>
              <a:rPr lang="en-US" sz="3200" dirty="0"/>
              <a:t> ne </a:t>
            </a:r>
            <a:r>
              <a:rPr lang="en-US" sz="3200" dirty="0" err="1"/>
              <a:t>peut</a:t>
            </a:r>
            <a:r>
              <a:rPr lang="en-US" sz="3200" dirty="0"/>
              <a:t> </a:t>
            </a:r>
            <a:r>
              <a:rPr lang="en-US" sz="3200" dirty="0" err="1"/>
              <a:t>répondre</a:t>
            </a:r>
            <a:r>
              <a:rPr lang="en-US" sz="3200" dirty="0"/>
              <a:t> </a:t>
            </a:r>
            <a:r>
              <a:rPr lang="en-US" sz="3200" dirty="0" err="1"/>
              <a:t>adéquatement</a:t>
            </a:r>
            <a:r>
              <a:rPr lang="en-US" sz="3200" dirty="0"/>
              <a:t>- </a:t>
            </a:r>
            <a:r>
              <a:rPr lang="en-US" sz="3200" dirty="0" err="1"/>
              <a:t>voire</a:t>
            </a:r>
            <a:r>
              <a:rPr lang="en-US" sz="3200" dirty="0"/>
              <a:t> pas du tout- à la </a:t>
            </a:r>
            <a:r>
              <a:rPr lang="en-US" sz="3200" dirty="0" err="1"/>
              <a:t>demande</a:t>
            </a:r>
            <a:r>
              <a:rPr lang="en-US" sz="3200" dirty="0"/>
              <a:t> </a:t>
            </a:r>
            <a:r>
              <a:rPr lang="en-US" sz="3200" dirty="0" err="1"/>
              <a:t>sociale</a:t>
            </a:r>
            <a:r>
              <a:rPr lang="en-US" sz="3200" dirty="0"/>
              <a:t>.”  </a:t>
            </a:r>
            <a:br>
              <a:rPr lang="en-US" sz="3200" dirty="0"/>
            </a:br>
            <a:r>
              <a:rPr lang="en-US" sz="3200" dirty="0"/>
              <a:t>(</a:t>
            </a:r>
            <a:r>
              <a:rPr lang="en-US" sz="3200" dirty="0" err="1"/>
              <a:t>hulchanksi</a:t>
            </a:r>
            <a:r>
              <a:rPr lang="en-US" sz="3200" dirty="0"/>
              <a:t>, 2006)</a:t>
            </a:r>
          </a:p>
        </p:txBody>
      </p:sp>
    </p:spTree>
    <p:extLst>
      <p:ext uri="{BB962C8B-B14F-4D97-AF65-F5344CB8AC3E}">
        <p14:creationId xmlns:p14="http://schemas.microsoft.com/office/powerpoint/2010/main" val="2725166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1ED52943-D9A6-4232-B4BE-53FAACC5C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0">
            <a:extLst>
              <a:ext uri="{FF2B5EF4-FFF2-40B4-BE49-F238E27FC236}">
                <a16:creationId xmlns:a16="http://schemas.microsoft.com/office/drawing/2014/main" id="{DDC2CCCE-4BDA-4775-BF98-9E9AA024F3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hart, histogram&#10;&#10;Description automatically generated">
            <a:extLst>
              <a:ext uri="{FF2B5EF4-FFF2-40B4-BE49-F238E27FC236}">
                <a16:creationId xmlns:a16="http://schemas.microsoft.com/office/drawing/2014/main" id="{D3B61A50-7BE5-4540-A1B3-1DD96CD829C8}"/>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85800" y="341635"/>
            <a:ext cx="10820399" cy="5486399"/>
          </a:xfrm>
          <a:prstGeom prst="rect">
            <a:avLst/>
          </a:prstGeom>
        </p:spPr>
      </p:pic>
      <p:sp>
        <p:nvSpPr>
          <p:cNvPr id="2" name="Title 1">
            <a:extLst>
              <a:ext uri="{FF2B5EF4-FFF2-40B4-BE49-F238E27FC236}">
                <a16:creationId xmlns:a16="http://schemas.microsoft.com/office/drawing/2014/main" id="{9E58128E-386E-C872-6A6A-006B6F4D4DDA}"/>
              </a:ext>
            </a:extLst>
          </p:cNvPr>
          <p:cNvSpPr>
            <a:spLocks noGrp="1"/>
          </p:cNvSpPr>
          <p:nvPr>
            <p:ph type="title"/>
          </p:nvPr>
        </p:nvSpPr>
        <p:spPr>
          <a:xfrm>
            <a:off x="1869897" y="5997585"/>
            <a:ext cx="6802615" cy="690864"/>
          </a:xfrm>
          <a:solidFill>
            <a:schemeClr val="accent1"/>
          </a:solidFill>
        </p:spPr>
        <p:txBody>
          <a:bodyPr anchor="ctr">
            <a:normAutofit fontScale="90000"/>
          </a:bodyPr>
          <a:lstStyle/>
          <a:p>
            <a:pPr algn="ctr"/>
            <a:r>
              <a:rPr lang="en-US" sz="2600" b="1" dirty="0" err="1">
                <a:solidFill>
                  <a:schemeClr val="bg2"/>
                </a:solidFill>
              </a:rPr>
              <a:t>évolution</a:t>
            </a:r>
            <a:r>
              <a:rPr lang="en-US" sz="2600" b="1" dirty="0">
                <a:solidFill>
                  <a:schemeClr val="bg2"/>
                </a:solidFill>
              </a:rPr>
              <a:t> Mars 2021 – MARs 2022</a:t>
            </a:r>
          </a:p>
        </p:txBody>
      </p:sp>
      <p:sp>
        <p:nvSpPr>
          <p:cNvPr id="3" name="ZoneTexte 2">
            <a:extLst>
              <a:ext uri="{FF2B5EF4-FFF2-40B4-BE49-F238E27FC236}">
                <a16:creationId xmlns:a16="http://schemas.microsoft.com/office/drawing/2014/main" id="{AF27FF54-1943-4F08-B656-1EAB4E3E3FC8}"/>
              </a:ext>
            </a:extLst>
          </p:cNvPr>
          <p:cNvSpPr txBox="1"/>
          <p:nvPr/>
        </p:nvSpPr>
        <p:spPr>
          <a:xfrm>
            <a:off x="904126" y="523983"/>
            <a:ext cx="9370031" cy="738664"/>
          </a:xfrm>
          <a:prstGeom prst="rect">
            <a:avLst/>
          </a:prstGeom>
          <a:solidFill>
            <a:schemeClr val="bg1"/>
          </a:solidFill>
        </p:spPr>
        <p:txBody>
          <a:bodyPr wrap="square" rtlCol="0">
            <a:spAutoFit/>
          </a:bodyPr>
          <a:lstStyle/>
          <a:p>
            <a:r>
              <a:rPr lang="en-CA" sz="2400" b="1" dirty="0" err="1"/>
              <a:t>Évolution</a:t>
            </a:r>
            <a:r>
              <a:rPr lang="en-CA" sz="2400" b="1" dirty="0"/>
              <a:t> dans le prix </a:t>
            </a:r>
            <a:r>
              <a:rPr lang="en-CA" sz="2400" b="1" dirty="0" err="1"/>
              <a:t>moyen</a:t>
            </a:r>
            <a:r>
              <a:rPr lang="en-CA" sz="2400" b="1" dirty="0"/>
              <a:t> des </a:t>
            </a:r>
            <a:r>
              <a:rPr lang="en-CA" sz="2400" b="1" dirty="0" err="1"/>
              <a:t>logements</a:t>
            </a:r>
            <a:r>
              <a:rPr lang="en-CA" sz="2400" b="1" dirty="0"/>
              <a:t> par province</a:t>
            </a:r>
          </a:p>
          <a:p>
            <a:r>
              <a:rPr lang="en-CA" dirty="0"/>
              <a:t>Ce </a:t>
            </a:r>
            <a:r>
              <a:rPr lang="en-CA" dirty="0" err="1"/>
              <a:t>graphique</a:t>
            </a:r>
            <a:r>
              <a:rPr lang="en-CA" dirty="0"/>
              <a:t> </a:t>
            </a:r>
            <a:r>
              <a:rPr lang="en-CA" dirty="0" err="1"/>
              <a:t>montre</a:t>
            </a:r>
            <a:r>
              <a:rPr lang="en-CA" dirty="0"/>
              <a:t> </a:t>
            </a:r>
            <a:r>
              <a:rPr lang="en-CA" dirty="0" err="1"/>
              <a:t>l’évolution</a:t>
            </a:r>
            <a:r>
              <a:rPr lang="en-CA" dirty="0"/>
              <a:t> sur un an du prix </a:t>
            </a:r>
            <a:r>
              <a:rPr lang="en-CA" dirty="0" err="1"/>
              <a:t>moyen</a:t>
            </a:r>
            <a:r>
              <a:rPr lang="en-CA" dirty="0"/>
              <a:t> des </a:t>
            </a:r>
            <a:r>
              <a:rPr lang="en-CA" dirty="0" err="1"/>
              <a:t>logements</a:t>
            </a:r>
            <a:r>
              <a:rPr lang="en-CA" dirty="0"/>
              <a:t> à travers le Canada</a:t>
            </a:r>
          </a:p>
        </p:txBody>
      </p:sp>
    </p:spTree>
    <p:extLst>
      <p:ext uri="{BB962C8B-B14F-4D97-AF65-F5344CB8AC3E}">
        <p14:creationId xmlns:p14="http://schemas.microsoft.com/office/powerpoint/2010/main" val="1414126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8FC336-16F4-46BD-AA9F-E1DC55F6A5F0}"/>
              </a:ext>
            </a:extLst>
          </p:cNvPr>
          <p:cNvPicPr>
            <a:picLocks noChangeAspect="1"/>
          </p:cNvPicPr>
          <p:nvPr/>
        </p:nvPicPr>
        <p:blipFill>
          <a:blip r:embed="rId2"/>
          <a:stretch>
            <a:fillRect/>
          </a:stretch>
        </p:blipFill>
        <p:spPr>
          <a:xfrm>
            <a:off x="104775" y="228598"/>
            <a:ext cx="11696422" cy="5943601"/>
          </a:xfrm>
          <a:prstGeom prst="rect">
            <a:avLst/>
          </a:prstGeom>
        </p:spPr>
      </p:pic>
      <p:sp>
        <p:nvSpPr>
          <p:cNvPr id="2" name="Title 1">
            <a:extLst>
              <a:ext uri="{FF2B5EF4-FFF2-40B4-BE49-F238E27FC236}">
                <a16:creationId xmlns:a16="http://schemas.microsoft.com/office/drawing/2014/main" id="{AEDB3ECD-B4D4-5636-4C30-D8735628916D}"/>
              </a:ext>
            </a:extLst>
          </p:cNvPr>
          <p:cNvSpPr txBox="1">
            <a:spLocks/>
          </p:cNvSpPr>
          <p:nvPr/>
        </p:nvSpPr>
        <p:spPr>
          <a:xfrm>
            <a:off x="0" y="4321078"/>
            <a:ext cx="12191999" cy="2308324"/>
          </a:xfrm>
          <a:prstGeom prst="rect">
            <a:avLst/>
          </a:prstGeom>
          <a:solidFill>
            <a:schemeClr val="bg2"/>
          </a:solidFill>
        </p:spPr>
        <p:txBody>
          <a:bodyPr vert="horz" lIns="91440" tIns="45720" rIns="91440" bIns="45720" rtlCol="0" anchor="b">
            <a:noAutofit/>
          </a:bodyPr>
          <a:lstStyle>
            <a:lvl1pPr algn="l" defTabSz="914400" rtl="0" eaLnBrk="1" latinLnBrk="0" hangingPunct="1">
              <a:lnSpc>
                <a:spcPct val="90000"/>
              </a:lnSpc>
              <a:spcBef>
                <a:spcPct val="0"/>
              </a:spcBef>
              <a:buNone/>
              <a:defRPr sz="3200" kern="1200" cap="all" spc="300" baseline="0">
                <a:solidFill>
                  <a:schemeClr val="tx2"/>
                </a:solidFill>
                <a:latin typeface="+mj-lt"/>
                <a:ea typeface="+mj-ea"/>
                <a:cs typeface="+mj-cs"/>
              </a:defRPr>
            </a:lvl1pPr>
          </a:lstStyle>
          <a:p>
            <a:endParaRPr lang="en-US" dirty="0"/>
          </a:p>
          <a:p>
            <a:r>
              <a:rPr lang="en-US" dirty="0"/>
              <a:t>“</a:t>
            </a:r>
            <a:r>
              <a:rPr lang="fr-FR" dirty="0"/>
              <a:t>La demande sur le marché de la location a vraiment explosé, car beaucoup de personnes qui étaient des acheteurs potentiels sont maintenant obligées de louer</a:t>
            </a:r>
            <a:r>
              <a:rPr lang="en-US" dirty="0"/>
              <a:t>.”</a:t>
            </a:r>
          </a:p>
          <a:p>
            <a:endParaRPr lang="en-US" dirty="0"/>
          </a:p>
        </p:txBody>
      </p:sp>
      <p:sp>
        <p:nvSpPr>
          <p:cNvPr id="3" name="ZoneTexte 2">
            <a:extLst>
              <a:ext uri="{FF2B5EF4-FFF2-40B4-BE49-F238E27FC236}">
                <a16:creationId xmlns:a16="http://schemas.microsoft.com/office/drawing/2014/main" id="{B5CAB453-C312-4AC3-8948-EA91A1123F61}"/>
              </a:ext>
            </a:extLst>
          </p:cNvPr>
          <p:cNvSpPr txBox="1"/>
          <p:nvPr/>
        </p:nvSpPr>
        <p:spPr>
          <a:xfrm>
            <a:off x="318884" y="1837485"/>
            <a:ext cx="10746383" cy="2308324"/>
          </a:xfrm>
          <a:prstGeom prst="rect">
            <a:avLst/>
          </a:prstGeom>
          <a:solidFill>
            <a:schemeClr val="bg1"/>
          </a:solidFill>
        </p:spPr>
        <p:txBody>
          <a:bodyPr wrap="square" rtlCol="0">
            <a:spAutoFit/>
          </a:bodyPr>
          <a:lstStyle/>
          <a:p>
            <a:pPr algn="ctr"/>
            <a:r>
              <a:rPr lang="en-CA" sz="3600" dirty="0"/>
              <a:t>LE PRIX MOYEN DU LOYER POUR UN APPARTEMENT D’UNE CHAMBRE AU CANADA S’EST ENVOLE DE 13.7% DEPUIS LE DEBUT DE L’ANNEE</a:t>
            </a:r>
          </a:p>
        </p:txBody>
      </p:sp>
    </p:spTree>
    <p:extLst>
      <p:ext uri="{BB962C8B-B14F-4D97-AF65-F5344CB8AC3E}">
        <p14:creationId xmlns:p14="http://schemas.microsoft.com/office/powerpoint/2010/main" val="933896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0">
            <a:extLst>
              <a:ext uri="{FF2B5EF4-FFF2-40B4-BE49-F238E27FC236}">
                <a16:creationId xmlns:a16="http://schemas.microsoft.com/office/drawing/2014/main" id="{3F5ED762-87A9-4432-9372-C63D1D3999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2">
            <a:extLst>
              <a:ext uri="{FF2B5EF4-FFF2-40B4-BE49-F238E27FC236}">
                <a16:creationId xmlns:a16="http://schemas.microsoft.com/office/drawing/2014/main" id="{C227E7CE-3860-417D-BFB8-9C0D915E12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96000" cy="6857999"/>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80A728F4-0AE8-41AC-91AF-ECA038ACF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Magic Bullet Single Shot Blender BPA-Free, Black, 300 to 550mL | Canadian  Tire">
            <a:extLst>
              <a:ext uri="{FF2B5EF4-FFF2-40B4-BE49-F238E27FC236}">
                <a16:creationId xmlns:a16="http://schemas.microsoft.com/office/drawing/2014/main" id="{9AAE3D34-7373-0565-8986-946165EE4414}"/>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t="17412" b="13130"/>
          <a:stretch/>
        </p:blipFill>
        <p:spPr bwMode="auto">
          <a:xfrm>
            <a:off x="685800" y="685800"/>
            <a:ext cx="10820399" cy="5486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6749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BBC959F-CAB6-4E23-81DE-E0BBF2B7E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A94DEED-5E0F-4E41-A445-58C14864C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67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3">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0" y="685800"/>
            <a:ext cx="67437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DFE102F3-CB69-0340-B3A8-72AC3FEA4665}"/>
              </a:ext>
            </a:extLst>
          </p:cNvPr>
          <p:cNvSpPr>
            <a:spLocks noGrp="1"/>
          </p:cNvSpPr>
          <p:nvPr>
            <p:ph idx="1"/>
          </p:nvPr>
        </p:nvSpPr>
        <p:spPr>
          <a:xfrm>
            <a:off x="4962525" y="1185862"/>
            <a:ext cx="6343650" cy="4757738"/>
          </a:xfrm>
        </p:spPr>
        <p:txBody>
          <a:bodyPr anchor="ctr">
            <a:normAutofit/>
          </a:bodyPr>
          <a:lstStyle/>
          <a:p>
            <a:pPr marL="457200" indent="-457200">
              <a:buFont typeface="+mj-lt"/>
              <a:buAutoNum type="arabicPeriod"/>
            </a:pPr>
            <a:r>
              <a:rPr lang="en-US" sz="3200" dirty="0"/>
              <a:t>DÉBLOQUER UNE NOUVELLE OFFRE </a:t>
            </a:r>
            <a:r>
              <a:rPr lang="en-US" sz="3200" i="1" dirty="0"/>
              <a:t>DANS</a:t>
            </a:r>
            <a:r>
              <a:rPr lang="en-US" sz="3200" dirty="0"/>
              <a:t> LES VILLES</a:t>
            </a:r>
          </a:p>
          <a:p>
            <a:pPr marL="457200" indent="-457200">
              <a:buFont typeface="+mj-lt"/>
              <a:buAutoNum type="arabicPeriod"/>
            </a:pPr>
            <a:r>
              <a:rPr lang="en-US" sz="3200" dirty="0"/>
              <a:t>REVISITER LES SOLUTIONS ET AGIR SUR LA CRISE DES SANS-ABRIS</a:t>
            </a:r>
          </a:p>
          <a:p>
            <a:pPr marL="457200" indent="-457200">
              <a:buFont typeface="+mj-lt"/>
              <a:buAutoNum type="arabicPeriod"/>
            </a:pPr>
            <a:r>
              <a:rPr lang="en-US" sz="3200" dirty="0"/>
              <a:t>S’ATTAQUER AUX INÉGALITES DE REVENUS</a:t>
            </a:r>
            <a:endParaRPr lang="en-US" sz="3000" dirty="0"/>
          </a:p>
          <a:p>
            <a:pPr marL="457200" indent="-457200">
              <a:buFont typeface="+mj-lt"/>
              <a:buAutoNum type="arabicPeriod"/>
            </a:pPr>
            <a:endParaRPr lang="en-US" sz="2000" dirty="0"/>
          </a:p>
        </p:txBody>
      </p:sp>
      <p:sp>
        <p:nvSpPr>
          <p:cNvPr id="5" name="Title 4">
            <a:extLst>
              <a:ext uri="{FF2B5EF4-FFF2-40B4-BE49-F238E27FC236}">
                <a16:creationId xmlns:a16="http://schemas.microsoft.com/office/drawing/2014/main" id="{5131FA60-1866-694A-A65B-EE8A6B0F5375}"/>
              </a:ext>
            </a:extLst>
          </p:cNvPr>
          <p:cNvSpPr txBox="1">
            <a:spLocks/>
          </p:cNvSpPr>
          <p:nvPr/>
        </p:nvSpPr>
        <p:spPr>
          <a:xfrm>
            <a:off x="255849" y="1342543"/>
            <a:ext cx="3565003" cy="444437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cap="all" spc="300" baseline="0">
                <a:solidFill>
                  <a:schemeClr val="tx2"/>
                </a:solidFill>
                <a:latin typeface="+mj-lt"/>
                <a:ea typeface="+mj-ea"/>
                <a:cs typeface="+mj-cs"/>
              </a:defRPr>
            </a:lvl1pPr>
          </a:lstStyle>
          <a:p>
            <a:pPr algn="ctr"/>
            <a:r>
              <a:rPr lang="en-US" sz="3400" b="1" dirty="0">
                <a:solidFill>
                  <a:schemeClr val="bg2"/>
                </a:solidFill>
              </a:rPr>
              <a:t>On a </a:t>
            </a:r>
            <a:r>
              <a:rPr lang="en-US" sz="3400" b="1" dirty="0" err="1">
                <a:solidFill>
                  <a:schemeClr val="bg2"/>
                </a:solidFill>
              </a:rPr>
              <a:t>besoin</a:t>
            </a:r>
            <a:r>
              <a:rPr lang="en-US" sz="3400" b="1" dirty="0">
                <a:solidFill>
                  <a:schemeClr val="bg2"/>
                </a:solidFill>
              </a:rPr>
              <a:t> de plus </a:t>
            </a:r>
            <a:r>
              <a:rPr lang="en-US" sz="3400" b="1" dirty="0" err="1">
                <a:solidFill>
                  <a:schemeClr val="bg2"/>
                </a:solidFill>
              </a:rPr>
              <a:t>d’une</a:t>
            </a:r>
            <a:r>
              <a:rPr lang="en-US" sz="3400" b="1" dirty="0">
                <a:solidFill>
                  <a:schemeClr val="bg2"/>
                </a:solidFill>
              </a:rPr>
              <a:t> vingtaine de solutions à 5% </a:t>
            </a:r>
          </a:p>
          <a:p>
            <a:pPr algn="ctr"/>
            <a:endParaRPr lang="en-US" sz="3400" b="1" dirty="0">
              <a:solidFill>
                <a:schemeClr val="bg2"/>
              </a:solidFill>
            </a:endParaRPr>
          </a:p>
          <a:p>
            <a:pPr algn="ctr"/>
            <a:r>
              <a:rPr lang="en-US" sz="3400" b="1" dirty="0" err="1">
                <a:solidFill>
                  <a:schemeClr val="bg2"/>
                </a:solidFill>
              </a:rPr>
              <a:t>En</a:t>
            </a:r>
            <a:r>
              <a:rPr lang="en-US" sz="3400" b="1" dirty="0">
                <a:solidFill>
                  <a:schemeClr val="bg2"/>
                </a:solidFill>
              </a:rPr>
              <a:t> voilà trois</a:t>
            </a:r>
          </a:p>
        </p:txBody>
      </p:sp>
    </p:spTree>
    <p:extLst>
      <p:ext uri="{BB962C8B-B14F-4D97-AF65-F5344CB8AC3E}">
        <p14:creationId xmlns:p14="http://schemas.microsoft.com/office/powerpoint/2010/main" val="1299235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0EE8294-4110-44EB-8577-6CA8DF797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C45E44A-48F0-452E-94AB-C02C0355C6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76700" y="685800"/>
            <a:ext cx="74295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019B8F-E02E-A17B-401F-66F1FC30527E}"/>
              </a:ext>
            </a:extLst>
          </p:cNvPr>
          <p:cNvSpPr>
            <a:spLocks noGrp="1"/>
          </p:cNvSpPr>
          <p:nvPr>
            <p:ph type="title"/>
          </p:nvPr>
        </p:nvSpPr>
        <p:spPr>
          <a:xfrm>
            <a:off x="4076699" y="942449"/>
            <a:ext cx="7429500" cy="936840"/>
          </a:xfrm>
        </p:spPr>
        <p:txBody>
          <a:bodyPr>
            <a:normAutofit/>
          </a:bodyPr>
          <a:lstStyle/>
          <a:p>
            <a:pPr algn="ctr"/>
            <a:r>
              <a:rPr lang="en-US" sz="3000" b="1" dirty="0"/>
              <a:t>1. </a:t>
            </a:r>
            <a:r>
              <a:rPr lang="en-US" sz="3000" b="1" dirty="0" err="1"/>
              <a:t>Débloquer</a:t>
            </a:r>
            <a:r>
              <a:rPr lang="en-US" sz="3000" b="1" dirty="0"/>
              <a:t> </a:t>
            </a:r>
            <a:r>
              <a:rPr lang="en-US" sz="3000" b="1" dirty="0" err="1"/>
              <a:t>une</a:t>
            </a:r>
            <a:r>
              <a:rPr lang="en-US" sz="3000" b="1" dirty="0"/>
              <a:t> nouvelle </a:t>
            </a:r>
            <a:r>
              <a:rPr lang="en-US" sz="3000" b="1" dirty="0" err="1"/>
              <a:t>offre</a:t>
            </a:r>
            <a:r>
              <a:rPr lang="en-US" sz="3000" b="1" dirty="0"/>
              <a:t> </a:t>
            </a:r>
            <a:r>
              <a:rPr lang="en-US" sz="3000" b="1" i="1" dirty="0"/>
              <a:t>dans</a:t>
            </a:r>
            <a:r>
              <a:rPr lang="en-US" sz="3000" b="1" dirty="0"/>
              <a:t> les </a:t>
            </a:r>
            <a:r>
              <a:rPr lang="en-US" sz="3000" b="1" dirty="0" err="1"/>
              <a:t>villes</a:t>
            </a:r>
            <a:endParaRPr lang="en-US" sz="3000" b="1" dirty="0"/>
          </a:p>
        </p:txBody>
      </p:sp>
      <p:pic>
        <p:nvPicPr>
          <p:cNvPr id="7" name="Picture 6" descr="Aerial view of a city skyline">
            <a:extLst>
              <a:ext uri="{FF2B5EF4-FFF2-40B4-BE49-F238E27FC236}">
                <a16:creationId xmlns:a16="http://schemas.microsoft.com/office/drawing/2014/main" id="{A584FC82-17F3-C5E6-1984-2BB6688F935C}"/>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b="-1"/>
          <a:stretch/>
        </p:blipFill>
        <p:spPr>
          <a:xfrm>
            <a:off x="1" y="10"/>
            <a:ext cx="3390899" cy="6857990"/>
          </a:xfrm>
          <a:prstGeom prst="rect">
            <a:avLst/>
          </a:prstGeom>
        </p:spPr>
      </p:pic>
      <p:sp>
        <p:nvSpPr>
          <p:cNvPr id="8" name="Content Placeholder 2">
            <a:extLst>
              <a:ext uri="{FF2B5EF4-FFF2-40B4-BE49-F238E27FC236}">
                <a16:creationId xmlns:a16="http://schemas.microsoft.com/office/drawing/2014/main" id="{110318F9-BF15-A2B3-DB14-4BA984DD453C}"/>
              </a:ext>
            </a:extLst>
          </p:cNvPr>
          <p:cNvSpPr>
            <a:spLocks noGrp="1"/>
          </p:cNvSpPr>
          <p:nvPr>
            <p:ph idx="1"/>
          </p:nvPr>
        </p:nvSpPr>
        <p:spPr>
          <a:xfrm>
            <a:off x="4243388" y="2254250"/>
            <a:ext cx="7086600" cy="3917950"/>
          </a:xfrm>
        </p:spPr>
        <p:txBody>
          <a:bodyPr>
            <a:normAutofit fontScale="92500" lnSpcReduction="10000"/>
          </a:bodyPr>
          <a:lstStyle/>
          <a:p>
            <a:r>
              <a:rPr lang="en-US" sz="3200" b="1" dirty="0" err="1"/>
              <a:t>Problème</a:t>
            </a:r>
            <a:r>
              <a:rPr lang="en-US" sz="3200" dirty="0"/>
              <a:t>: la </a:t>
            </a:r>
            <a:r>
              <a:rPr lang="en-US" sz="3200" dirty="0" err="1"/>
              <a:t>plupart</a:t>
            </a:r>
            <a:r>
              <a:rPr lang="en-US" sz="3200" dirty="0"/>
              <a:t> des terrains dans les </a:t>
            </a:r>
            <a:r>
              <a:rPr lang="en-US" sz="3200" dirty="0" err="1"/>
              <a:t>villes</a:t>
            </a:r>
            <a:r>
              <a:rPr lang="en-US" sz="3200" dirty="0"/>
              <a:t> </a:t>
            </a:r>
            <a:r>
              <a:rPr lang="en-US" sz="3200" dirty="0" err="1"/>
              <a:t>canadiennes</a:t>
            </a:r>
            <a:r>
              <a:rPr lang="en-US" sz="3200" dirty="0"/>
              <a:t> </a:t>
            </a:r>
            <a:r>
              <a:rPr lang="en-US" sz="3200" dirty="0" err="1"/>
              <a:t>est</a:t>
            </a:r>
            <a:r>
              <a:rPr lang="en-US" sz="3200" dirty="0"/>
              <a:t> </a:t>
            </a:r>
            <a:r>
              <a:rPr lang="en-US" sz="3200" dirty="0" err="1"/>
              <a:t>en</a:t>
            </a:r>
            <a:r>
              <a:rPr lang="en-US" sz="3200" dirty="0"/>
              <a:t> </a:t>
            </a:r>
            <a:r>
              <a:rPr lang="en-US" sz="3200" dirty="0" err="1"/>
              <a:t>zonage</a:t>
            </a:r>
            <a:r>
              <a:rPr lang="en-US" sz="3200" dirty="0"/>
              <a:t> </a:t>
            </a:r>
            <a:r>
              <a:rPr lang="en-US" sz="3200" dirty="0" err="1"/>
              <a:t>résidentiel</a:t>
            </a:r>
            <a:r>
              <a:rPr lang="en-US" sz="3200" dirty="0"/>
              <a:t> de </a:t>
            </a:r>
            <a:r>
              <a:rPr lang="en-US" sz="3200" dirty="0" err="1"/>
              <a:t>faible</a:t>
            </a:r>
            <a:r>
              <a:rPr lang="en-US" sz="3200" dirty="0"/>
              <a:t> </a:t>
            </a:r>
            <a:r>
              <a:rPr lang="en-US" sz="3200" dirty="0" err="1"/>
              <a:t>densité</a:t>
            </a:r>
            <a:endParaRPr lang="en-US" sz="3200" dirty="0"/>
          </a:p>
          <a:p>
            <a:pPr lvl="1"/>
            <a:r>
              <a:rPr lang="en-US" sz="2800" b="1" dirty="0" err="1"/>
              <a:t>Maisons</a:t>
            </a:r>
            <a:r>
              <a:rPr lang="en-US" sz="2800" b="1" dirty="0"/>
              <a:t> </a:t>
            </a:r>
            <a:r>
              <a:rPr lang="en-US" sz="2800" b="1" dirty="0" err="1"/>
              <a:t>unifamiliales</a:t>
            </a:r>
            <a:endParaRPr lang="en-US" sz="2800" b="1" dirty="0"/>
          </a:p>
          <a:p>
            <a:pPr lvl="2"/>
            <a:r>
              <a:rPr lang="en-US" sz="2800" i="1" dirty="0" err="1"/>
              <a:t>Peut</a:t>
            </a:r>
            <a:r>
              <a:rPr lang="en-US" sz="2800" i="1" dirty="0"/>
              <a:t> </a:t>
            </a:r>
            <a:r>
              <a:rPr lang="en-US" sz="2800" i="1" dirty="0" err="1"/>
              <a:t>autoriser</a:t>
            </a:r>
            <a:r>
              <a:rPr lang="en-US" sz="2800" i="1" dirty="0"/>
              <a:t> </a:t>
            </a:r>
            <a:r>
              <a:rPr lang="en-US" sz="2800" i="1" dirty="0" err="1"/>
              <a:t>ou</a:t>
            </a:r>
            <a:r>
              <a:rPr lang="en-US" sz="2800" i="1" dirty="0"/>
              <a:t> non les duplex </a:t>
            </a:r>
            <a:r>
              <a:rPr lang="en-US" sz="2800" i="1" dirty="0" err="1"/>
              <a:t>comme</a:t>
            </a:r>
            <a:r>
              <a:rPr lang="en-US" sz="2800" i="1" dirty="0"/>
              <a:t> variations </a:t>
            </a:r>
            <a:r>
              <a:rPr lang="en-US" sz="2800" i="1" dirty="0" err="1"/>
              <a:t>mineures</a:t>
            </a:r>
            <a:endParaRPr lang="en-US" sz="2800" dirty="0"/>
          </a:p>
          <a:p>
            <a:pPr lvl="1"/>
            <a:r>
              <a:rPr lang="en-US" sz="2800" b="1" dirty="0" err="1"/>
              <a:t>Exclut</a:t>
            </a:r>
            <a:r>
              <a:rPr lang="en-US" sz="2800" b="1" dirty="0"/>
              <a:t> </a:t>
            </a:r>
            <a:r>
              <a:rPr lang="en-US" sz="2800" dirty="0"/>
              <a:t>l</a:t>
            </a:r>
            <a:r>
              <a:rPr lang="fr-FR" sz="2800" dirty="0"/>
              <a:t>es maisons en rangée, les appartements, les condos et la plupart des formes de développement commercial</a:t>
            </a:r>
            <a:endParaRPr lang="en-US" sz="2800" dirty="0"/>
          </a:p>
        </p:txBody>
      </p:sp>
    </p:spTree>
    <p:extLst>
      <p:ext uri="{BB962C8B-B14F-4D97-AF65-F5344CB8AC3E}">
        <p14:creationId xmlns:p14="http://schemas.microsoft.com/office/powerpoint/2010/main" val="2804446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9FE6F66F-2005-E714-6D71-C797AC8A8E8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85750" y="160734"/>
            <a:ext cx="11626851" cy="6540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6012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FE88763F-8F18-1022-B5D8-45A6556C701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8126" y="500063"/>
            <a:ext cx="11830050" cy="5915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9552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4D6E4E76-5A57-B2E1-533D-4A24034D51E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8197B039-E6EC-2C41-ACB1-B65223363AA5}"/>
              </a:ext>
            </a:extLst>
          </p:cNvPr>
          <p:cNvSpPr txBox="1">
            <a:spLocks/>
          </p:cNvSpPr>
          <p:nvPr/>
        </p:nvSpPr>
        <p:spPr>
          <a:xfrm>
            <a:off x="1523999" y="5280916"/>
            <a:ext cx="9144000" cy="1577083"/>
          </a:xfrm>
          <a:prstGeom prst="rect">
            <a:avLst/>
          </a:prstGeom>
          <a:solidFill>
            <a:schemeClr val="bg2"/>
          </a:solidFill>
        </p:spPr>
        <p:txBody>
          <a:bodyPr vert="horz" lIns="91440" tIns="45720" rIns="91440" bIns="45720" rtlCol="0" anchor="b">
            <a:noAutofit/>
          </a:bodyPr>
          <a:lstStyle>
            <a:lvl1pPr algn="l" defTabSz="914400" rtl="0" eaLnBrk="1" latinLnBrk="0" hangingPunct="1">
              <a:lnSpc>
                <a:spcPct val="90000"/>
              </a:lnSpc>
              <a:spcBef>
                <a:spcPct val="0"/>
              </a:spcBef>
              <a:buNone/>
              <a:defRPr sz="3200" kern="1200" cap="all" spc="300" baseline="0">
                <a:solidFill>
                  <a:schemeClr val="tx2"/>
                </a:solidFill>
                <a:latin typeface="+mj-lt"/>
                <a:ea typeface="+mj-ea"/>
                <a:cs typeface="+mj-cs"/>
              </a:defRPr>
            </a:lvl1pPr>
          </a:lstStyle>
          <a:p>
            <a:r>
              <a:rPr lang="fr-FR" sz="2800" dirty="0"/>
              <a:t>LES PRINCIPALES ZONES RÉSIDENTIELLES D'EDMONTON AUTORISENT DE PLEIN DROIT LES DUPLEX, LES MAISONS EN RANGÉE ET LES APPARTEMENTS SECONDAIRES</a:t>
            </a:r>
            <a:endParaRPr lang="en-US" sz="2800" dirty="0"/>
          </a:p>
        </p:txBody>
      </p:sp>
    </p:spTree>
    <p:extLst>
      <p:ext uri="{BB962C8B-B14F-4D97-AF65-F5344CB8AC3E}">
        <p14:creationId xmlns:p14="http://schemas.microsoft.com/office/powerpoint/2010/main" val="3676097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BBC959F-CAB6-4E23-81DE-E0BBF2B7E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A94DEED-5E0F-4E41-A445-58C14864C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67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E95813-C250-284E-A4B7-EFD2D4303885}"/>
              </a:ext>
            </a:extLst>
          </p:cNvPr>
          <p:cNvSpPr>
            <a:spLocks noGrp="1"/>
          </p:cNvSpPr>
          <p:nvPr>
            <p:ph type="title"/>
          </p:nvPr>
        </p:nvSpPr>
        <p:spPr>
          <a:xfrm>
            <a:off x="185738" y="1395524"/>
            <a:ext cx="3729037" cy="4114800"/>
          </a:xfrm>
        </p:spPr>
        <p:txBody>
          <a:bodyPr anchor="ctr">
            <a:normAutofit/>
          </a:bodyPr>
          <a:lstStyle/>
          <a:p>
            <a:pPr algn="ctr"/>
            <a:r>
              <a:rPr lang="en-US" sz="3000" b="1" dirty="0" err="1">
                <a:solidFill>
                  <a:schemeClr val="bg2"/>
                </a:solidFill>
              </a:rPr>
              <a:t>Problèmes</a:t>
            </a:r>
            <a:r>
              <a:rPr lang="en-US" sz="3000" b="1" dirty="0">
                <a:solidFill>
                  <a:schemeClr val="bg2"/>
                </a:solidFill>
              </a:rPr>
              <a:t> avec la ‘ceinture jaune’</a:t>
            </a:r>
          </a:p>
        </p:txBody>
      </p:sp>
      <p:sp>
        <p:nvSpPr>
          <p:cNvPr id="36" name="Rectangle 33">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0" y="685800"/>
            <a:ext cx="67437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DFE102F3-CB69-0340-B3A8-72AC3FEA4665}"/>
              </a:ext>
            </a:extLst>
          </p:cNvPr>
          <p:cNvSpPr>
            <a:spLocks noGrp="1"/>
          </p:cNvSpPr>
          <p:nvPr>
            <p:ph idx="1"/>
          </p:nvPr>
        </p:nvSpPr>
        <p:spPr>
          <a:xfrm>
            <a:off x="4972051" y="800100"/>
            <a:ext cx="6343650" cy="5243513"/>
          </a:xfrm>
        </p:spPr>
        <p:txBody>
          <a:bodyPr anchor="ctr">
            <a:normAutofit lnSpcReduction="10000"/>
          </a:bodyPr>
          <a:lstStyle/>
          <a:p>
            <a:r>
              <a:rPr lang="fr-FR" sz="3000" dirty="0"/>
              <a:t>Très difficile d'accroître l'offre de logements dans la majeure partie de la zone urbaine existante</a:t>
            </a:r>
          </a:p>
          <a:p>
            <a:r>
              <a:rPr lang="fr-FR" sz="3000" dirty="0"/>
              <a:t>Des densités faibles sont imposées - et donc forte dépendance à l'égard de l'automobile</a:t>
            </a:r>
          </a:p>
          <a:p>
            <a:r>
              <a:rPr lang="fr-FR" sz="3000" dirty="0"/>
              <a:t>Fait grimper les prix des terrains zonés pour des densités plus élevées.</a:t>
            </a:r>
          </a:p>
          <a:p>
            <a:r>
              <a:rPr lang="fr-FR" sz="3000" dirty="0"/>
              <a:t>Crée un "fossé" dans l'offre entre les maisons individuelles et les tours d'habitation.</a:t>
            </a:r>
          </a:p>
        </p:txBody>
      </p:sp>
    </p:spTree>
    <p:extLst>
      <p:ext uri="{BB962C8B-B14F-4D97-AF65-F5344CB8AC3E}">
        <p14:creationId xmlns:p14="http://schemas.microsoft.com/office/powerpoint/2010/main" val="1031996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71047458-BBA4-E013-BB81-F93427CE7CB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657225"/>
            <a:ext cx="12179422" cy="35861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1E63928-EBA6-7363-0323-20AFFFA839C2}"/>
              </a:ext>
            </a:extLst>
          </p:cNvPr>
          <p:cNvSpPr txBox="1">
            <a:spLocks/>
          </p:cNvSpPr>
          <p:nvPr/>
        </p:nvSpPr>
        <p:spPr>
          <a:xfrm>
            <a:off x="257175" y="4736387"/>
            <a:ext cx="11687175" cy="1864437"/>
          </a:xfrm>
          <a:prstGeom prst="rect">
            <a:avLst/>
          </a:prstGeom>
          <a:solidFill>
            <a:schemeClr val="bg2"/>
          </a:solidFill>
        </p:spPr>
        <p:txBody>
          <a:bodyPr vert="horz" lIns="91440" tIns="45720" rIns="91440" bIns="45720" rtlCol="0" anchor="b">
            <a:noAutofit/>
          </a:bodyPr>
          <a:lstStyle>
            <a:lvl1pPr algn="l" defTabSz="914400" rtl="0" eaLnBrk="1" latinLnBrk="0" hangingPunct="1">
              <a:lnSpc>
                <a:spcPct val="90000"/>
              </a:lnSpc>
              <a:spcBef>
                <a:spcPct val="0"/>
              </a:spcBef>
              <a:buNone/>
              <a:defRPr sz="3200" kern="1200" cap="all" spc="300" baseline="0">
                <a:solidFill>
                  <a:schemeClr val="tx2"/>
                </a:solidFill>
                <a:latin typeface="+mj-lt"/>
                <a:ea typeface="+mj-ea"/>
                <a:cs typeface="+mj-cs"/>
              </a:defRPr>
            </a:lvl1pPr>
          </a:lstStyle>
          <a:p>
            <a:pPr algn="ctr"/>
            <a:r>
              <a:rPr lang="en-US" dirty="0"/>
              <a:t> </a:t>
            </a:r>
            <a:r>
              <a:rPr lang="fr-FR" dirty="0"/>
              <a:t>Le terme « </a:t>
            </a:r>
            <a:r>
              <a:rPr lang="fr-FR" dirty="0" err="1"/>
              <a:t>missing</a:t>
            </a:r>
            <a:r>
              <a:rPr lang="fr-FR" dirty="0"/>
              <a:t> middle </a:t>
            </a:r>
            <a:r>
              <a:rPr lang="fr-FR" dirty="0" err="1"/>
              <a:t>housing</a:t>
            </a:r>
            <a:r>
              <a:rPr lang="fr-FR" dirty="0"/>
              <a:t> » (manquer les logements intermédiaires) a été inventé par l'architecte canadien Daniel </a:t>
            </a:r>
            <a:r>
              <a:rPr lang="fr-FR" dirty="0" err="1"/>
              <a:t>parolek</a:t>
            </a:r>
            <a:r>
              <a:rPr lang="fr-FR" dirty="0"/>
              <a:t> en 2010</a:t>
            </a:r>
            <a:endParaRPr lang="en-US" dirty="0"/>
          </a:p>
        </p:txBody>
      </p:sp>
    </p:spTree>
    <p:extLst>
      <p:ext uri="{BB962C8B-B14F-4D97-AF65-F5344CB8AC3E}">
        <p14:creationId xmlns:p14="http://schemas.microsoft.com/office/powerpoint/2010/main" val="3353593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BBC959F-CAB6-4E23-81DE-E0BBF2B7E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A94DEED-5E0F-4E41-A445-58C14864C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67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E95813-C250-284E-A4B7-EFD2D4303885}"/>
              </a:ext>
            </a:extLst>
          </p:cNvPr>
          <p:cNvSpPr>
            <a:spLocks noGrp="1"/>
          </p:cNvSpPr>
          <p:nvPr>
            <p:ph type="title"/>
          </p:nvPr>
        </p:nvSpPr>
        <p:spPr>
          <a:xfrm>
            <a:off x="185738" y="1395524"/>
            <a:ext cx="3729037" cy="4114800"/>
          </a:xfrm>
        </p:spPr>
        <p:txBody>
          <a:bodyPr anchor="ctr">
            <a:normAutofit/>
          </a:bodyPr>
          <a:lstStyle/>
          <a:p>
            <a:pPr algn="ctr"/>
            <a:r>
              <a:rPr lang="en-US" sz="3000" b="1" dirty="0" err="1">
                <a:solidFill>
                  <a:schemeClr val="bg2"/>
                </a:solidFill>
              </a:rPr>
              <a:t>Exemple</a:t>
            </a:r>
            <a:r>
              <a:rPr lang="en-US" sz="3000" b="1" dirty="0">
                <a:solidFill>
                  <a:schemeClr val="bg2"/>
                </a:solidFill>
              </a:rPr>
              <a:t>:</a:t>
            </a:r>
            <a:br>
              <a:rPr lang="en-US" sz="3000" b="1" dirty="0">
                <a:solidFill>
                  <a:schemeClr val="bg2"/>
                </a:solidFill>
              </a:rPr>
            </a:br>
            <a:r>
              <a:rPr lang="en-US" sz="3000" b="1" dirty="0">
                <a:solidFill>
                  <a:schemeClr val="bg2"/>
                </a:solidFill>
              </a:rPr>
              <a:t>AUTORISER LES APPARTEMENTS SECONDAIRES</a:t>
            </a:r>
          </a:p>
        </p:txBody>
      </p:sp>
      <p:sp>
        <p:nvSpPr>
          <p:cNvPr id="36" name="Rectangle 33">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0" y="685800"/>
            <a:ext cx="67437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DFE102F3-CB69-0340-B3A8-72AC3FEA4665}"/>
              </a:ext>
            </a:extLst>
          </p:cNvPr>
          <p:cNvSpPr>
            <a:spLocks noGrp="1"/>
          </p:cNvSpPr>
          <p:nvPr>
            <p:ph idx="1"/>
          </p:nvPr>
        </p:nvSpPr>
        <p:spPr>
          <a:xfrm>
            <a:off x="4762500" y="800100"/>
            <a:ext cx="6743699" cy="5243513"/>
          </a:xfrm>
        </p:spPr>
        <p:txBody>
          <a:bodyPr anchor="ctr">
            <a:normAutofit/>
          </a:bodyPr>
          <a:lstStyle/>
          <a:p>
            <a:r>
              <a:rPr lang="en-US" sz="3000" b="1" dirty="0"/>
              <a:t>Appartements </a:t>
            </a:r>
            <a:r>
              <a:rPr lang="en-US" sz="3000" b="1" dirty="0" err="1"/>
              <a:t>en</a:t>
            </a:r>
            <a:r>
              <a:rPr lang="en-US" sz="3000" b="1" dirty="0"/>
              <a:t> demi sous-sol </a:t>
            </a:r>
            <a:r>
              <a:rPr lang="en-US" sz="3000" dirty="0"/>
              <a:t>(attachés) </a:t>
            </a:r>
          </a:p>
          <a:p>
            <a:r>
              <a:rPr lang="en-US" sz="3000" b="1" dirty="0"/>
              <a:t>Garage </a:t>
            </a:r>
            <a:r>
              <a:rPr lang="en-US" sz="3000" b="1" dirty="0" err="1"/>
              <a:t>attenants</a:t>
            </a:r>
            <a:r>
              <a:rPr lang="en-US" sz="3000" b="1" dirty="0"/>
              <a:t> </a:t>
            </a:r>
            <a:r>
              <a:rPr lang="en-US" sz="3000" dirty="0"/>
              <a:t>(</a:t>
            </a:r>
            <a:r>
              <a:rPr lang="en-US" sz="3000" dirty="0" err="1"/>
              <a:t>détachés</a:t>
            </a:r>
            <a:r>
              <a:rPr lang="en-US" sz="3000" dirty="0"/>
              <a:t>)</a:t>
            </a:r>
          </a:p>
          <a:p>
            <a:pPr marL="0" indent="0">
              <a:buNone/>
            </a:pPr>
            <a:endParaRPr lang="en-US" sz="3000" dirty="0"/>
          </a:p>
          <a:p>
            <a:r>
              <a:rPr lang="fr-FR" sz="3000" dirty="0"/>
              <a:t>Augmente l'offre de logements locatifs du marché à faible coût</a:t>
            </a:r>
          </a:p>
          <a:p>
            <a:r>
              <a:rPr lang="fr-FR" sz="3000" dirty="0"/>
              <a:t>Augmente la densité (en douceur) dans les quartiers existants</a:t>
            </a:r>
          </a:p>
          <a:p>
            <a:r>
              <a:rPr lang="fr-FR" sz="3000" dirty="0"/>
              <a:t>Favorise le vieillissement sur place et la vie multigénérationnelle</a:t>
            </a:r>
            <a:endParaRPr lang="en-US" sz="3000" dirty="0"/>
          </a:p>
        </p:txBody>
      </p:sp>
    </p:spTree>
    <p:extLst>
      <p:ext uri="{BB962C8B-B14F-4D97-AF65-F5344CB8AC3E}">
        <p14:creationId xmlns:p14="http://schemas.microsoft.com/office/powerpoint/2010/main" val="3581602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2D4C4E1-7736-BE04-F698-8926D8DC668A}"/>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428718" y="0"/>
            <a:ext cx="9158288" cy="6868716"/>
          </a:xfrm>
          <a:prstGeom prst="rect">
            <a:avLst/>
          </a:prstGeom>
        </p:spPr>
      </p:pic>
      <p:pic>
        <p:nvPicPr>
          <p:cNvPr id="3" name="Picture 2">
            <a:extLst>
              <a:ext uri="{FF2B5EF4-FFF2-40B4-BE49-F238E27FC236}">
                <a16:creationId xmlns:a16="http://schemas.microsoft.com/office/drawing/2014/main" id="{A4DFE2BE-21B2-0BD5-0AC6-C6E8F59BFCA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428718" y="0"/>
            <a:ext cx="9158287" cy="6868716"/>
          </a:xfrm>
          <a:prstGeom prst="rect">
            <a:avLst/>
          </a:prstGeom>
        </p:spPr>
      </p:pic>
      <p:pic>
        <p:nvPicPr>
          <p:cNvPr id="11" name="Picture 10">
            <a:extLst>
              <a:ext uri="{FF2B5EF4-FFF2-40B4-BE49-F238E27FC236}">
                <a16:creationId xmlns:a16="http://schemas.microsoft.com/office/drawing/2014/main" id="{7A7E2334-AC3C-FB0C-FE02-E8305D3746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428717" y="0"/>
            <a:ext cx="9158288" cy="6868716"/>
          </a:xfrm>
          <a:prstGeom prst="rect">
            <a:avLst/>
          </a:prstGeom>
        </p:spPr>
      </p:pic>
    </p:spTree>
    <p:extLst>
      <p:ext uri="{BB962C8B-B14F-4D97-AF65-F5344CB8AC3E}">
        <p14:creationId xmlns:p14="http://schemas.microsoft.com/office/powerpoint/2010/main" val="3679459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10"/>
                                        </p:tgtEl>
                                        <p:attrNameLst>
                                          <p:attrName>ppt_x</p:attrName>
                                        </p:attrNameLst>
                                      </p:cBhvr>
                                      <p:tavLst>
                                        <p:tav tm="0">
                                          <p:val>
                                            <p:strVal val="ppt_x"/>
                                          </p:val>
                                        </p:tav>
                                        <p:tav tm="100000">
                                          <p:val>
                                            <p:strVal val="ppt_x"/>
                                          </p:val>
                                        </p:tav>
                                      </p:tavLst>
                                    </p:anim>
                                    <p:anim calcmode="lin" valueType="num">
                                      <p:cBhvr additive="base">
                                        <p:cTn id="19" dur="500"/>
                                        <p:tgtEl>
                                          <p:spTgt spid="10"/>
                                        </p:tgtEl>
                                        <p:attrNameLst>
                                          <p:attrName>ppt_y</p:attrName>
                                        </p:attrNameLst>
                                      </p:cBhvr>
                                      <p:tavLst>
                                        <p:tav tm="0">
                                          <p:val>
                                            <p:strVal val="ppt_y"/>
                                          </p:val>
                                        </p:tav>
                                        <p:tav tm="100000">
                                          <p:val>
                                            <p:strVal val="1+ppt_h/2"/>
                                          </p:val>
                                        </p:tav>
                                      </p:tavLst>
                                    </p:anim>
                                    <p:set>
                                      <p:cBhvr>
                                        <p:cTn id="20" dur="1" fill="hold">
                                          <p:stCondLst>
                                            <p:cond delay="499"/>
                                          </p:stCondLst>
                                        </p:cTn>
                                        <p:tgtEl>
                                          <p:spTgt spid="1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BBC959F-CAB6-4E23-81DE-E0BBF2B7E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A94DEED-5E0F-4E41-A445-58C14864C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67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E95813-C250-284E-A4B7-EFD2D4303885}"/>
              </a:ext>
            </a:extLst>
          </p:cNvPr>
          <p:cNvSpPr>
            <a:spLocks noGrp="1"/>
          </p:cNvSpPr>
          <p:nvPr>
            <p:ph type="title"/>
          </p:nvPr>
        </p:nvSpPr>
        <p:spPr>
          <a:xfrm>
            <a:off x="185738" y="1395524"/>
            <a:ext cx="3729037" cy="4114800"/>
          </a:xfrm>
        </p:spPr>
        <p:txBody>
          <a:bodyPr anchor="ctr">
            <a:normAutofit/>
          </a:bodyPr>
          <a:lstStyle/>
          <a:p>
            <a:pPr algn="ctr"/>
            <a:r>
              <a:rPr lang="en-US" sz="3000" b="1" dirty="0" err="1">
                <a:solidFill>
                  <a:schemeClr val="bg2"/>
                </a:solidFill>
              </a:rPr>
              <a:t>Efficacité</a:t>
            </a:r>
            <a:r>
              <a:rPr lang="en-US" sz="3000" b="1" dirty="0">
                <a:solidFill>
                  <a:schemeClr val="bg2"/>
                </a:solidFill>
              </a:rPr>
              <a:t> de la </a:t>
            </a:r>
            <a:r>
              <a:rPr lang="en-US" sz="3000" b="1" dirty="0" err="1">
                <a:solidFill>
                  <a:schemeClr val="bg2"/>
                </a:solidFill>
              </a:rPr>
              <a:t>localisation</a:t>
            </a:r>
            <a:endParaRPr lang="en-US" sz="3000" b="1" dirty="0">
              <a:solidFill>
                <a:schemeClr val="bg2"/>
              </a:solidFill>
            </a:endParaRPr>
          </a:p>
        </p:txBody>
      </p:sp>
      <p:sp>
        <p:nvSpPr>
          <p:cNvPr id="36" name="Rectangle 33">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0" y="685800"/>
            <a:ext cx="67437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DFE102F3-CB69-0340-B3A8-72AC3FEA4665}"/>
              </a:ext>
            </a:extLst>
          </p:cNvPr>
          <p:cNvSpPr>
            <a:spLocks noGrp="1"/>
          </p:cNvSpPr>
          <p:nvPr>
            <p:ph idx="1"/>
          </p:nvPr>
        </p:nvSpPr>
        <p:spPr>
          <a:xfrm>
            <a:off x="4972051" y="800100"/>
            <a:ext cx="6343650" cy="5243513"/>
          </a:xfrm>
        </p:spPr>
        <p:txBody>
          <a:bodyPr anchor="ctr">
            <a:normAutofit/>
          </a:bodyPr>
          <a:lstStyle/>
          <a:p>
            <a:r>
              <a:rPr lang="fr-FR" sz="3000" dirty="0"/>
              <a:t>Les quartiers urbains à usage mixte et à densité mixte sont des </a:t>
            </a:r>
            <a:r>
              <a:rPr lang="fr-FR" sz="3000" i="1" dirty="0"/>
              <a:t>lieux efficaces</a:t>
            </a:r>
          </a:p>
          <a:p>
            <a:r>
              <a:rPr lang="fr-FR" sz="3000" dirty="0"/>
              <a:t>Favorisent l'accès au transport en commun, aux services et à l'emploi dans les quartiers</a:t>
            </a:r>
          </a:p>
          <a:p>
            <a:r>
              <a:rPr lang="en-US" sz="3000" dirty="0" err="1"/>
              <a:t>Réduisent</a:t>
            </a:r>
            <a:r>
              <a:rPr lang="en-US" sz="3000" dirty="0"/>
              <a:t> le </a:t>
            </a:r>
            <a:r>
              <a:rPr lang="en-US" sz="3000" dirty="0" err="1"/>
              <a:t>coût</a:t>
            </a:r>
            <a:r>
              <a:rPr lang="en-US" sz="3000" dirty="0"/>
              <a:t> de la vie </a:t>
            </a:r>
            <a:r>
              <a:rPr lang="en-US" sz="3000" dirty="0" err="1"/>
              <a:t>en</a:t>
            </a:r>
            <a:r>
              <a:rPr lang="en-US" sz="3000" dirty="0"/>
              <a:t> </a:t>
            </a:r>
            <a:r>
              <a:rPr lang="en-US" sz="3000" dirty="0" err="1"/>
              <a:t>réduisant</a:t>
            </a:r>
            <a:r>
              <a:rPr lang="en-US" sz="3000" dirty="0"/>
              <a:t> les frais de transports</a:t>
            </a:r>
          </a:p>
        </p:txBody>
      </p:sp>
    </p:spTree>
    <p:extLst>
      <p:ext uri="{BB962C8B-B14F-4D97-AF65-F5344CB8AC3E}">
        <p14:creationId xmlns:p14="http://schemas.microsoft.com/office/powerpoint/2010/main" val="1283327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BBC959F-CAB6-4E23-81DE-E0BBF2B7E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A94DEED-5E0F-4E41-A445-58C14864C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67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E95813-C250-284E-A4B7-EFD2D4303885}"/>
              </a:ext>
            </a:extLst>
          </p:cNvPr>
          <p:cNvSpPr>
            <a:spLocks noGrp="1"/>
          </p:cNvSpPr>
          <p:nvPr>
            <p:ph type="title"/>
          </p:nvPr>
        </p:nvSpPr>
        <p:spPr>
          <a:xfrm>
            <a:off x="185738" y="1395524"/>
            <a:ext cx="3729037" cy="4114800"/>
          </a:xfrm>
        </p:spPr>
        <p:txBody>
          <a:bodyPr anchor="ctr">
            <a:normAutofit/>
          </a:bodyPr>
          <a:lstStyle/>
          <a:p>
            <a:pPr algn="ctr"/>
            <a:r>
              <a:rPr lang="en-US" sz="3000" b="1" dirty="0">
                <a:solidFill>
                  <a:schemeClr val="bg2"/>
                </a:solidFill>
              </a:rPr>
              <a:t>LE BUDGET D’un ménage</a:t>
            </a:r>
          </a:p>
        </p:txBody>
      </p:sp>
      <p:sp>
        <p:nvSpPr>
          <p:cNvPr id="36" name="Rectangle 33">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0" y="685800"/>
            <a:ext cx="67437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84C86831-0F4A-A2DE-D735-17E7E487145F}"/>
              </a:ext>
            </a:extLst>
          </p:cNvPr>
          <p:cNvGraphicFramePr>
            <a:graphicFrameLocks/>
          </p:cNvGraphicFramePr>
          <p:nvPr>
            <p:extLst>
              <p:ext uri="{D42A27DB-BD31-4B8C-83A1-F6EECF244321}">
                <p14:modId xmlns:p14="http://schemas.microsoft.com/office/powerpoint/2010/main" val="1588629277"/>
              </p:ext>
            </p:extLst>
          </p:nvPr>
        </p:nvGraphicFramePr>
        <p:xfrm>
          <a:off x="3914775" y="1148621"/>
          <a:ext cx="7405141" cy="5366479"/>
        </p:xfrm>
        <a:graphic>
          <a:graphicData uri="http://schemas.openxmlformats.org/drawingml/2006/chart">
            <c:chart xmlns:c="http://schemas.openxmlformats.org/drawingml/2006/chart" xmlns:r="http://schemas.openxmlformats.org/officeDocument/2006/relationships" r:id="rId2"/>
          </a:graphicData>
        </a:graphic>
      </p:graphicFrame>
      <p:sp>
        <p:nvSpPr>
          <p:cNvPr id="3" name="ZoneTexte 2">
            <a:extLst>
              <a:ext uri="{FF2B5EF4-FFF2-40B4-BE49-F238E27FC236}">
                <a16:creationId xmlns:a16="http://schemas.microsoft.com/office/drawing/2014/main" id="{577BBE5F-FC56-4913-861D-409A2CB54525}"/>
              </a:ext>
            </a:extLst>
          </p:cNvPr>
          <p:cNvSpPr txBox="1"/>
          <p:nvPr/>
        </p:nvSpPr>
        <p:spPr>
          <a:xfrm>
            <a:off x="9943853" y="2383604"/>
            <a:ext cx="1469205" cy="461665"/>
          </a:xfrm>
          <a:prstGeom prst="rect">
            <a:avLst/>
          </a:prstGeom>
          <a:solidFill>
            <a:schemeClr val="accent1">
              <a:lumMod val="40000"/>
              <a:lumOff val="60000"/>
            </a:schemeClr>
          </a:solidFill>
          <a:ln>
            <a:noFill/>
          </a:ln>
        </p:spPr>
        <p:txBody>
          <a:bodyPr wrap="square" rtlCol="0">
            <a:spAutoFit/>
          </a:bodyPr>
          <a:lstStyle/>
          <a:p>
            <a:r>
              <a:rPr lang="en-CA" sz="2400" dirty="0" err="1"/>
              <a:t>Logement</a:t>
            </a:r>
            <a:endParaRPr lang="en-CA" sz="2400" dirty="0"/>
          </a:p>
        </p:txBody>
      </p:sp>
      <p:sp>
        <p:nvSpPr>
          <p:cNvPr id="8" name="ZoneTexte 7">
            <a:extLst>
              <a:ext uri="{FF2B5EF4-FFF2-40B4-BE49-F238E27FC236}">
                <a16:creationId xmlns:a16="http://schemas.microsoft.com/office/drawing/2014/main" id="{EAC5558C-5A6A-47E9-BC82-4AFDB42A85E8}"/>
              </a:ext>
            </a:extLst>
          </p:cNvPr>
          <p:cNvSpPr txBox="1"/>
          <p:nvPr/>
        </p:nvSpPr>
        <p:spPr>
          <a:xfrm>
            <a:off x="9920425" y="3850695"/>
            <a:ext cx="1679099" cy="830997"/>
          </a:xfrm>
          <a:prstGeom prst="rect">
            <a:avLst/>
          </a:prstGeom>
          <a:solidFill>
            <a:schemeClr val="accent1">
              <a:lumMod val="40000"/>
              <a:lumOff val="60000"/>
            </a:schemeClr>
          </a:solidFill>
          <a:ln>
            <a:noFill/>
          </a:ln>
        </p:spPr>
        <p:txBody>
          <a:bodyPr wrap="square" rtlCol="0">
            <a:spAutoFit/>
          </a:bodyPr>
          <a:lstStyle/>
          <a:p>
            <a:r>
              <a:rPr lang="fr-FR" sz="2400" dirty="0"/>
              <a:t>Energie domestique</a:t>
            </a:r>
          </a:p>
        </p:txBody>
      </p:sp>
    </p:spTree>
    <p:extLst>
      <p:ext uri="{BB962C8B-B14F-4D97-AF65-F5344CB8AC3E}">
        <p14:creationId xmlns:p14="http://schemas.microsoft.com/office/powerpoint/2010/main" val="4011753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0EE8294-4110-44EB-8577-6CA8DF797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C45E44A-48F0-452E-94AB-C02C0355C6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76700" y="685800"/>
            <a:ext cx="74295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019B8F-E02E-A17B-401F-66F1FC30527E}"/>
              </a:ext>
            </a:extLst>
          </p:cNvPr>
          <p:cNvSpPr>
            <a:spLocks noGrp="1"/>
          </p:cNvSpPr>
          <p:nvPr>
            <p:ph type="title"/>
          </p:nvPr>
        </p:nvSpPr>
        <p:spPr>
          <a:xfrm>
            <a:off x="4762500" y="942449"/>
            <a:ext cx="6096000" cy="936840"/>
          </a:xfrm>
        </p:spPr>
        <p:txBody>
          <a:bodyPr>
            <a:normAutofit fontScale="90000"/>
          </a:bodyPr>
          <a:lstStyle/>
          <a:p>
            <a:pPr algn="ctr"/>
            <a:r>
              <a:rPr lang="en-US" sz="3000" b="1" dirty="0"/>
              <a:t>2. </a:t>
            </a:r>
            <a:r>
              <a:rPr lang="en-US" sz="3000" b="1" dirty="0" err="1"/>
              <a:t>Revisiter</a:t>
            </a:r>
            <a:r>
              <a:rPr lang="en-US" sz="3000" b="1" dirty="0"/>
              <a:t> </a:t>
            </a:r>
            <a:r>
              <a:rPr lang="en-US" sz="2800" b="1" dirty="0"/>
              <a:t>LES SOLUTIONS ET AGIR SUR LA CRISE DES SANS-ABRIS</a:t>
            </a:r>
            <a:endParaRPr lang="en-US" sz="3000" b="1" dirty="0"/>
          </a:p>
        </p:txBody>
      </p:sp>
      <p:pic>
        <p:nvPicPr>
          <p:cNvPr id="3" name="Picture 2">
            <a:extLst>
              <a:ext uri="{FF2B5EF4-FFF2-40B4-BE49-F238E27FC236}">
                <a16:creationId xmlns:a16="http://schemas.microsoft.com/office/drawing/2014/main" id="{2B7A25D1-B5AF-A9DF-85CF-482F2950060D}"/>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 y="10"/>
            <a:ext cx="3390899" cy="6857990"/>
          </a:xfrm>
          <a:prstGeom prst="rect">
            <a:avLst/>
          </a:prstGeom>
        </p:spPr>
      </p:pic>
      <p:sp>
        <p:nvSpPr>
          <p:cNvPr id="8" name="Content Placeholder 2">
            <a:extLst>
              <a:ext uri="{FF2B5EF4-FFF2-40B4-BE49-F238E27FC236}">
                <a16:creationId xmlns:a16="http://schemas.microsoft.com/office/drawing/2014/main" id="{110318F9-BF15-A2B3-DB14-4BA984DD453C}"/>
              </a:ext>
            </a:extLst>
          </p:cNvPr>
          <p:cNvSpPr>
            <a:spLocks noGrp="1"/>
          </p:cNvSpPr>
          <p:nvPr>
            <p:ph idx="1"/>
          </p:nvPr>
        </p:nvSpPr>
        <p:spPr>
          <a:xfrm>
            <a:off x="4223937" y="1999600"/>
            <a:ext cx="7173126" cy="4429249"/>
          </a:xfrm>
        </p:spPr>
        <p:txBody>
          <a:bodyPr>
            <a:normAutofit lnSpcReduction="10000"/>
          </a:bodyPr>
          <a:lstStyle/>
          <a:p>
            <a:r>
              <a:rPr lang="en-US" sz="3200" b="1" dirty="0" err="1"/>
              <a:t>Problème</a:t>
            </a:r>
            <a:r>
              <a:rPr lang="en-US" sz="3200" dirty="0"/>
              <a:t>: le </a:t>
            </a:r>
            <a:r>
              <a:rPr lang="en-US" sz="3200" dirty="0" err="1"/>
              <a:t>problème</a:t>
            </a:r>
            <a:r>
              <a:rPr lang="en-US" sz="3200" dirty="0"/>
              <a:t> de </a:t>
            </a:r>
            <a:r>
              <a:rPr lang="en-US" sz="3200" dirty="0" err="1"/>
              <a:t>l’itinérance</a:t>
            </a:r>
            <a:r>
              <a:rPr lang="en-US" sz="3200" dirty="0"/>
              <a:t> </a:t>
            </a:r>
            <a:r>
              <a:rPr lang="en-US" sz="3200" dirty="0" err="1"/>
              <a:t>est</a:t>
            </a:r>
            <a:r>
              <a:rPr lang="en-US" sz="3200" dirty="0"/>
              <a:t> </a:t>
            </a:r>
            <a:r>
              <a:rPr lang="en-US" sz="3200" dirty="0" err="1"/>
              <a:t>persistant</a:t>
            </a:r>
            <a:r>
              <a:rPr lang="en-US" sz="3200" dirty="0"/>
              <a:t> et continue </a:t>
            </a:r>
            <a:r>
              <a:rPr lang="en-US" sz="3200" dirty="0" err="1"/>
              <a:t>d’augmenter</a:t>
            </a:r>
            <a:endParaRPr lang="en-US" sz="3200" dirty="0"/>
          </a:p>
          <a:p>
            <a:pPr lvl="1"/>
            <a:r>
              <a:rPr lang="fr-FR" sz="2800" dirty="0"/>
              <a:t>Les campements en plein air sont devenus une "caractéristique" des villes canadiennes</a:t>
            </a:r>
          </a:p>
          <a:p>
            <a:pPr lvl="1"/>
            <a:r>
              <a:rPr lang="fr-FR" sz="2800" dirty="0"/>
              <a:t>La promesse de "mettre fin à l'itinérance" grâce au programme Logement d'abord ne s'est pas concrétisée</a:t>
            </a:r>
          </a:p>
          <a:p>
            <a:pPr lvl="1"/>
            <a:r>
              <a:rPr lang="fr-FR" sz="2800" dirty="0"/>
              <a:t>Les conditions actuelles du marché du logement favorisent l’augmentation de l’itinérance et rendent difficile sa sortie</a:t>
            </a:r>
            <a:endParaRPr lang="en-US" sz="2800" dirty="0"/>
          </a:p>
        </p:txBody>
      </p:sp>
    </p:spTree>
    <p:extLst>
      <p:ext uri="{BB962C8B-B14F-4D97-AF65-F5344CB8AC3E}">
        <p14:creationId xmlns:p14="http://schemas.microsoft.com/office/powerpoint/2010/main" val="4188359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C7C138-0E0B-17CF-8B6B-65F47DCE5C25}"/>
              </a:ext>
            </a:extLst>
          </p:cNvPr>
          <p:cNvPicPr>
            <a:picLocks noChangeAspect="1"/>
          </p:cNvPicPr>
          <p:nvPr/>
        </p:nvPicPr>
        <p:blipFill>
          <a:blip r:embed="rId2"/>
          <a:stretch>
            <a:fillRect/>
          </a:stretch>
        </p:blipFill>
        <p:spPr>
          <a:xfrm>
            <a:off x="245607" y="225486"/>
            <a:ext cx="11700785" cy="4830703"/>
          </a:xfrm>
          <a:prstGeom prst="rect">
            <a:avLst/>
          </a:prstGeom>
        </p:spPr>
      </p:pic>
      <p:pic>
        <p:nvPicPr>
          <p:cNvPr id="5" name="Picture 4">
            <a:extLst>
              <a:ext uri="{FF2B5EF4-FFF2-40B4-BE49-F238E27FC236}">
                <a16:creationId xmlns:a16="http://schemas.microsoft.com/office/drawing/2014/main" id="{E36AF434-3F8D-019A-D353-F5C6A3CEE8C7}"/>
              </a:ext>
            </a:extLst>
          </p:cNvPr>
          <p:cNvPicPr>
            <a:picLocks noChangeAspect="1"/>
          </p:cNvPicPr>
          <p:nvPr/>
        </p:nvPicPr>
        <p:blipFill>
          <a:blip r:embed="rId3"/>
          <a:stretch>
            <a:fillRect/>
          </a:stretch>
        </p:blipFill>
        <p:spPr>
          <a:xfrm>
            <a:off x="4004605" y="5514975"/>
            <a:ext cx="4182789" cy="1117539"/>
          </a:xfrm>
          <a:prstGeom prst="rect">
            <a:avLst/>
          </a:prstGeom>
        </p:spPr>
      </p:pic>
      <p:sp>
        <p:nvSpPr>
          <p:cNvPr id="2" name="ZoneTexte 1">
            <a:extLst>
              <a:ext uri="{FF2B5EF4-FFF2-40B4-BE49-F238E27FC236}">
                <a16:creationId xmlns:a16="http://schemas.microsoft.com/office/drawing/2014/main" id="{EC0C174D-5624-48E5-93F4-23185FB3D069}"/>
              </a:ext>
            </a:extLst>
          </p:cNvPr>
          <p:cNvSpPr txBox="1"/>
          <p:nvPr/>
        </p:nvSpPr>
        <p:spPr>
          <a:xfrm>
            <a:off x="739739" y="225486"/>
            <a:ext cx="5887092" cy="369332"/>
          </a:xfrm>
          <a:prstGeom prst="rect">
            <a:avLst/>
          </a:prstGeom>
          <a:solidFill>
            <a:schemeClr val="bg1"/>
          </a:solidFill>
        </p:spPr>
        <p:txBody>
          <a:bodyPr wrap="square" rtlCol="0">
            <a:spAutoFit/>
          </a:bodyPr>
          <a:lstStyle/>
          <a:p>
            <a:r>
              <a:rPr lang="en-CA" dirty="0" err="1"/>
              <a:t>Nombre</a:t>
            </a:r>
            <a:r>
              <a:rPr lang="en-CA" dirty="0"/>
              <a:t> de </a:t>
            </a:r>
            <a:r>
              <a:rPr lang="en-CA" dirty="0" err="1"/>
              <a:t>personnes</a:t>
            </a:r>
            <a:r>
              <a:rPr lang="en-CA" dirty="0"/>
              <a:t> </a:t>
            </a:r>
            <a:r>
              <a:rPr lang="en-CA" dirty="0" err="1"/>
              <a:t>itinérantes</a:t>
            </a:r>
            <a:r>
              <a:rPr lang="en-CA" dirty="0"/>
              <a:t> – Ville </a:t>
            </a:r>
            <a:r>
              <a:rPr lang="en-CA" dirty="0" err="1"/>
              <a:t>d’Edmonton</a:t>
            </a:r>
            <a:endParaRPr lang="en-CA" dirty="0"/>
          </a:p>
        </p:txBody>
      </p:sp>
    </p:spTree>
    <p:extLst>
      <p:ext uri="{BB962C8B-B14F-4D97-AF65-F5344CB8AC3E}">
        <p14:creationId xmlns:p14="http://schemas.microsoft.com/office/powerpoint/2010/main" val="1122378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C22EE3-2244-B1C2-280E-478533DC30CA}"/>
              </a:ext>
            </a:extLst>
          </p:cNvPr>
          <p:cNvPicPr>
            <a:picLocks noChangeAspect="1"/>
          </p:cNvPicPr>
          <p:nvPr/>
        </p:nvPicPr>
        <p:blipFill>
          <a:blip r:embed="rId2"/>
          <a:stretch>
            <a:fillRect/>
          </a:stretch>
        </p:blipFill>
        <p:spPr>
          <a:xfrm>
            <a:off x="145425" y="400050"/>
            <a:ext cx="5950575" cy="6057900"/>
          </a:xfrm>
          <a:prstGeom prst="rect">
            <a:avLst/>
          </a:prstGeom>
        </p:spPr>
      </p:pic>
      <p:pic>
        <p:nvPicPr>
          <p:cNvPr id="3" name="Picture 2">
            <a:extLst>
              <a:ext uri="{FF2B5EF4-FFF2-40B4-BE49-F238E27FC236}">
                <a16:creationId xmlns:a16="http://schemas.microsoft.com/office/drawing/2014/main" id="{BB45E531-BFF4-86A9-90EF-0CB03F6F0298}"/>
              </a:ext>
            </a:extLst>
          </p:cNvPr>
          <p:cNvPicPr>
            <a:picLocks noChangeAspect="1"/>
          </p:cNvPicPr>
          <p:nvPr/>
        </p:nvPicPr>
        <p:blipFill>
          <a:blip r:embed="rId3"/>
          <a:stretch>
            <a:fillRect/>
          </a:stretch>
        </p:blipFill>
        <p:spPr>
          <a:xfrm>
            <a:off x="6327578" y="400050"/>
            <a:ext cx="5718997" cy="6057900"/>
          </a:xfrm>
          <a:prstGeom prst="rect">
            <a:avLst/>
          </a:prstGeom>
        </p:spPr>
      </p:pic>
    </p:spTree>
    <p:extLst>
      <p:ext uri="{BB962C8B-B14F-4D97-AF65-F5344CB8AC3E}">
        <p14:creationId xmlns:p14="http://schemas.microsoft.com/office/powerpoint/2010/main" val="429568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BBC959F-CAB6-4E23-81DE-E0BBF2B7E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A94DEED-5E0F-4E41-A445-58C14864C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67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E95813-C250-284E-A4B7-EFD2D4303885}"/>
              </a:ext>
            </a:extLst>
          </p:cNvPr>
          <p:cNvSpPr>
            <a:spLocks noGrp="1"/>
          </p:cNvSpPr>
          <p:nvPr>
            <p:ph type="title"/>
          </p:nvPr>
        </p:nvSpPr>
        <p:spPr>
          <a:xfrm>
            <a:off x="185738" y="1395524"/>
            <a:ext cx="3729037" cy="4114800"/>
          </a:xfrm>
        </p:spPr>
        <p:txBody>
          <a:bodyPr anchor="ctr">
            <a:normAutofit/>
          </a:bodyPr>
          <a:lstStyle/>
          <a:p>
            <a:pPr algn="ctr"/>
            <a:r>
              <a:rPr lang="en-US" sz="3000" b="1" dirty="0">
                <a:solidFill>
                  <a:schemeClr val="bg2"/>
                </a:solidFill>
              </a:rPr>
              <a:t>Le </a:t>
            </a:r>
            <a:r>
              <a:rPr lang="en-US" sz="3000" b="1" dirty="0" err="1">
                <a:solidFill>
                  <a:schemeClr val="bg2"/>
                </a:solidFill>
              </a:rPr>
              <a:t>programme</a:t>
            </a:r>
            <a:r>
              <a:rPr lang="en-US" sz="3000" b="1" dirty="0">
                <a:solidFill>
                  <a:schemeClr val="bg2"/>
                </a:solidFill>
              </a:rPr>
              <a:t> </a:t>
            </a:r>
            <a:r>
              <a:rPr lang="en-US" sz="3000" b="1" dirty="0" err="1">
                <a:solidFill>
                  <a:schemeClr val="bg2"/>
                </a:solidFill>
              </a:rPr>
              <a:t>Logement</a:t>
            </a:r>
            <a:r>
              <a:rPr lang="en-US" sz="3000" b="1" dirty="0">
                <a:solidFill>
                  <a:schemeClr val="bg2"/>
                </a:solidFill>
              </a:rPr>
              <a:t> </a:t>
            </a:r>
            <a:r>
              <a:rPr lang="en-US" sz="3000" b="1" dirty="0" err="1">
                <a:solidFill>
                  <a:schemeClr val="bg2"/>
                </a:solidFill>
              </a:rPr>
              <a:t>d’abord</a:t>
            </a:r>
            <a:r>
              <a:rPr lang="en-US" sz="3000" b="1" dirty="0">
                <a:solidFill>
                  <a:schemeClr val="bg2"/>
                </a:solidFill>
              </a:rPr>
              <a:t> (Housing first) a-t-il </a:t>
            </a:r>
            <a:r>
              <a:rPr lang="en-US" sz="3000" b="1" dirty="0" err="1">
                <a:solidFill>
                  <a:schemeClr val="bg2"/>
                </a:solidFill>
              </a:rPr>
              <a:t>échoué</a:t>
            </a:r>
            <a:r>
              <a:rPr lang="en-US" sz="3000" b="1" dirty="0">
                <a:solidFill>
                  <a:schemeClr val="bg2"/>
                </a:solidFill>
              </a:rPr>
              <a:t>?</a:t>
            </a:r>
          </a:p>
        </p:txBody>
      </p:sp>
      <p:sp>
        <p:nvSpPr>
          <p:cNvPr id="36" name="Rectangle 33">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0" y="685800"/>
            <a:ext cx="67437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DFE102F3-CB69-0340-B3A8-72AC3FEA4665}"/>
              </a:ext>
            </a:extLst>
          </p:cNvPr>
          <p:cNvSpPr>
            <a:spLocks noGrp="1"/>
          </p:cNvSpPr>
          <p:nvPr>
            <p:ph idx="1"/>
          </p:nvPr>
        </p:nvSpPr>
        <p:spPr>
          <a:xfrm>
            <a:off x="4972051" y="800100"/>
            <a:ext cx="6343650" cy="5243513"/>
          </a:xfrm>
        </p:spPr>
        <p:txBody>
          <a:bodyPr anchor="ctr">
            <a:normAutofit fontScale="92500" lnSpcReduction="10000"/>
          </a:bodyPr>
          <a:lstStyle/>
          <a:p>
            <a:r>
              <a:rPr lang="fr-FR" sz="3000" dirty="0"/>
              <a:t>Les plans décennaux visant à mettre fin à l’itinérance prévoyaient des investissements dans les logements sociaux et abordables, ainsi que dans les programmes de logement d'abord.</a:t>
            </a:r>
          </a:p>
          <a:p>
            <a:r>
              <a:rPr lang="fr-FR" sz="3000" dirty="0"/>
              <a:t>Dans la pratique, les programmes ont été mis en place pour les individus, mais de nouvelles unités abordables n'ont pas été ajoutées au système de logement.</a:t>
            </a:r>
          </a:p>
          <a:p>
            <a:r>
              <a:rPr lang="fr-FR" sz="3000" dirty="0"/>
              <a:t>L'</a:t>
            </a:r>
            <a:r>
              <a:rPr lang="fr-FR" sz="3000" dirty="0" err="1"/>
              <a:t>inabordabilité</a:t>
            </a:r>
            <a:r>
              <a:rPr lang="fr-FR" sz="3000" dirty="0"/>
              <a:t> du marché du logement entrave considérablement le processus de (re)logement.</a:t>
            </a:r>
          </a:p>
        </p:txBody>
      </p:sp>
    </p:spTree>
    <p:extLst>
      <p:ext uri="{BB962C8B-B14F-4D97-AF65-F5344CB8AC3E}">
        <p14:creationId xmlns:p14="http://schemas.microsoft.com/office/powerpoint/2010/main" val="3750775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BBC959F-CAB6-4E23-81DE-E0BBF2B7E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A94DEED-5E0F-4E41-A445-58C14864C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67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E95813-C250-284E-A4B7-EFD2D4303885}"/>
              </a:ext>
            </a:extLst>
          </p:cNvPr>
          <p:cNvSpPr>
            <a:spLocks noGrp="1"/>
          </p:cNvSpPr>
          <p:nvPr>
            <p:ph type="title"/>
          </p:nvPr>
        </p:nvSpPr>
        <p:spPr>
          <a:xfrm>
            <a:off x="185738" y="1395524"/>
            <a:ext cx="3729037" cy="4114800"/>
          </a:xfrm>
        </p:spPr>
        <p:txBody>
          <a:bodyPr anchor="ctr">
            <a:normAutofit/>
          </a:bodyPr>
          <a:lstStyle/>
          <a:p>
            <a:pPr algn="ctr"/>
            <a:r>
              <a:rPr lang="fr-FR" sz="3000" b="1" dirty="0">
                <a:solidFill>
                  <a:schemeClr val="bg2"/>
                </a:solidFill>
              </a:rPr>
              <a:t>Le programme Logement d’abord a-t-il échoué?</a:t>
            </a:r>
            <a:endParaRPr lang="en-US" sz="3000" b="1" dirty="0">
              <a:solidFill>
                <a:schemeClr val="bg2"/>
              </a:solidFill>
            </a:endParaRPr>
          </a:p>
        </p:txBody>
      </p:sp>
      <p:sp>
        <p:nvSpPr>
          <p:cNvPr id="36" name="Rectangle 33">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0" y="685800"/>
            <a:ext cx="67437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DFE102F3-CB69-0340-B3A8-72AC3FEA4665}"/>
              </a:ext>
            </a:extLst>
          </p:cNvPr>
          <p:cNvSpPr>
            <a:spLocks noGrp="1"/>
          </p:cNvSpPr>
          <p:nvPr>
            <p:ph idx="1"/>
          </p:nvPr>
        </p:nvSpPr>
        <p:spPr>
          <a:xfrm>
            <a:off x="4972051" y="800100"/>
            <a:ext cx="6343650" cy="5243513"/>
          </a:xfrm>
        </p:spPr>
        <p:txBody>
          <a:bodyPr anchor="ctr">
            <a:normAutofit lnSpcReduction="10000"/>
          </a:bodyPr>
          <a:lstStyle/>
          <a:p>
            <a:pPr marL="0" indent="0">
              <a:buNone/>
            </a:pPr>
            <a:r>
              <a:rPr lang="fr-FR" sz="3000" dirty="0"/>
              <a:t>"Vous pouvez sortir les gens de l’itinérance, mais si vous n'empêchez pas de nouvelles personnes de devenir sans-abri, c'est un cycle sans fin." (Anderson-Baron &amp; Collins, 2018)" </a:t>
            </a:r>
          </a:p>
          <a:p>
            <a:pPr marL="0" indent="0">
              <a:buNone/>
            </a:pPr>
            <a:r>
              <a:rPr lang="fr-FR" sz="3000" dirty="0"/>
              <a:t>"Sans logement disponible, nous évaluions l'acuité, mettions les gens sur des listes nominatives, puis les faisions attendre... et attendre... et attendre. Il n’y avait plus rien de 'rapide' dans le relogement parce qu'il n'y avait pas de logement disponible." (</a:t>
            </a:r>
            <a:r>
              <a:rPr lang="fr-FR" sz="3000" dirty="0" err="1"/>
              <a:t>Abeshorn</a:t>
            </a:r>
            <a:r>
              <a:rPr lang="fr-FR" sz="3000" dirty="0"/>
              <a:t>, 2022)</a:t>
            </a:r>
            <a:endParaRPr lang="en-US" sz="3000" dirty="0"/>
          </a:p>
        </p:txBody>
      </p:sp>
    </p:spTree>
    <p:extLst>
      <p:ext uri="{BB962C8B-B14F-4D97-AF65-F5344CB8AC3E}">
        <p14:creationId xmlns:p14="http://schemas.microsoft.com/office/powerpoint/2010/main" val="1329006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BBC959F-CAB6-4E23-81DE-E0BBF2B7E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A94DEED-5E0F-4E41-A445-58C14864C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67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E95813-C250-284E-A4B7-EFD2D4303885}"/>
              </a:ext>
            </a:extLst>
          </p:cNvPr>
          <p:cNvSpPr>
            <a:spLocks noGrp="1"/>
          </p:cNvSpPr>
          <p:nvPr>
            <p:ph type="title"/>
          </p:nvPr>
        </p:nvSpPr>
        <p:spPr>
          <a:xfrm>
            <a:off x="185738" y="1395524"/>
            <a:ext cx="3729037" cy="4114800"/>
          </a:xfrm>
        </p:spPr>
        <p:txBody>
          <a:bodyPr anchor="ctr">
            <a:normAutofit/>
          </a:bodyPr>
          <a:lstStyle/>
          <a:p>
            <a:pPr algn="ctr"/>
            <a:r>
              <a:rPr lang="fr-FR" sz="3000" b="1" dirty="0">
                <a:solidFill>
                  <a:schemeClr val="bg2"/>
                </a:solidFill>
              </a:rPr>
              <a:t>Le programme Logement d’abord, nécessaire mais pas suffisant</a:t>
            </a:r>
            <a:endParaRPr lang="en-US" sz="3000" b="1" dirty="0">
              <a:solidFill>
                <a:schemeClr val="bg2"/>
              </a:solidFill>
            </a:endParaRPr>
          </a:p>
        </p:txBody>
      </p:sp>
      <p:sp>
        <p:nvSpPr>
          <p:cNvPr id="36" name="Rectangle 33">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0" y="685800"/>
            <a:ext cx="67437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DFE102F3-CB69-0340-B3A8-72AC3FEA4665}"/>
              </a:ext>
            </a:extLst>
          </p:cNvPr>
          <p:cNvSpPr>
            <a:spLocks noGrp="1"/>
          </p:cNvSpPr>
          <p:nvPr>
            <p:ph idx="1"/>
          </p:nvPr>
        </p:nvSpPr>
        <p:spPr>
          <a:xfrm>
            <a:off x="4972051" y="800100"/>
            <a:ext cx="6343650" cy="5243513"/>
          </a:xfrm>
        </p:spPr>
        <p:txBody>
          <a:bodyPr anchor="ctr">
            <a:normAutofit lnSpcReduction="10000"/>
          </a:bodyPr>
          <a:lstStyle/>
          <a:p>
            <a:r>
              <a:rPr lang="fr-FR" sz="3000" dirty="0"/>
              <a:t>Logement d'abord peut mettre fin au sans-abrisme </a:t>
            </a:r>
            <a:r>
              <a:rPr lang="fr-FR" sz="3000" i="1" dirty="0"/>
              <a:t>pour les individus</a:t>
            </a:r>
            <a:r>
              <a:rPr lang="fr-FR" sz="3000" dirty="0"/>
              <a:t>, grâce à ses programmes axés sur la personne et le choix.</a:t>
            </a:r>
          </a:p>
          <a:p>
            <a:r>
              <a:rPr lang="fr-FR" sz="3000" dirty="0"/>
              <a:t>Mais il ne peut pas mettre fin au sans-abrisme en tant que phénomène </a:t>
            </a:r>
            <a:r>
              <a:rPr lang="fr-FR" sz="3000" i="1" dirty="0"/>
              <a:t>social et économique</a:t>
            </a:r>
            <a:r>
              <a:rPr lang="fr-FR" sz="3000" dirty="0"/>
              <a:t>.</a:t>
            </a:r>
          </a:p>
          <a:p>
            <a:r>
              <a:rPr lang="fr-FR" sz="3000" dirty="0"/>
              <a:t>Une intervention plus large au sein du système de logement est essentielle pour créer et maintenir des logements abordables.</a:t>
            </a:r>
          </a:p>
        </p:txBody>
      </p:sp>
    </p:spTree>
    <p:extLst>
      <p:ext uri="{BB962C8B-B14F-4D97-AF65-F5344CB8AC3E}">
        <p14:creationId xmlns:p14="http://schemas.microsoft.com/office/powerpoint/2010/main" val="14357994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10EE8294-4110-44EB-8577-6CA8DF797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1">
            <a:extLst>
              <a:ext uri="{FF2B5EF4-FFF2-40B4-BE49-F238E27FC236}">
                <a16:creationId xmlns:a16="http://schemas.microsoft.com/office/drawing/2014/main" id="{7C45E44A-48F0-452E-94AB-C02C0355C6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76700" y="685800"/>
            <a:ext cx="74295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019B8F-E02E-A17B-401F-66F1FC30527E}"/>
              </a:ext>
            </a:extLst>
          </p:cNvPr>
          <p:cNvSpPr>
            <a:spLocks noGrp="1"/>
          </p:cNvSpPr>
          <p:nvPr>
            <p:ph type="title"/>
          </p:nvPr>
        </p:nvSpPr>
        <p:spPr>
          <a:xfrm>
            <a:off x="4762500" y="942449"/>
            <a:ext cx="6096000" cy="936840"/>
          </a:xfrm>
        </p:spPr>
        <p:txBody>
          <a:bodyPr>
            <a:normAutofit/>
          </a:bodyPr>
          <a:lstStyle/>
          <a:p>
            <a:pPr algn="ctr"/>
            <a:r>
              <a:rPr lang="en-US" sz="3000" b="1" dirty="0"/>
              <a:t>3. </a:t>
            </a:r>
            <a:r>
              <a:rPr lang="en-US" sz="2800" b="1" dirty="0"/>
              <a:t>S’ATTAQUER AUX INEGALITES DE REVENUS</a:t>
            </a:r>
            <a:endParaRPr lang="en-US" sz="3000" b="1" dirty="0"/>
          </a:p>
        </p:txBody>
      </p:sp>
      <p:pic>
        <p:nvPicPr>
          <p:cNvPr id="5" name="Picture 4">
            <a:extLst>
              <a:ext uri="{FF2B5EF4-FFF2-40B4-BE49-F238E27FC236}">
                <a16:creationId xmlns:a16="http://schemas.microsoft.com/office/drawing/2014/main" id="{03C7250B-43F0-C9FC-D1A1-74C455521C15}"/>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 y="10"/>
            <a:ext cx="3390899" cy="6857990"/>
          </a:xfrm>
          <a:prstGeom prst="rect">
            <a:avLst/>
          </a:prstGeom>
        </p:spPr>
      </p:pic>
      <p:sp>
        <p:nvSpPr>
          <p:cNvPr id="9" name="Content Placeholder 2">
            <a:extLst>
              <a:ext uri="{FF2B5EF4-FFF2-40B4-BE49-F238E27FC236}">
                <a16:creationId xmlns:a16="http://schemas.microsoft.com/office/drawing/2014/main" id="{645A2A5B-6736-5170-8412-4B47DC6F26AF}"/>
              </a:ext>
            </a:extLst>
          </p:cNvPr>
          <p:cNvSpPr>
            <a:spLocks noGrp="1"/>
          </p:cNvSpPr>
          <p:nvPr>
            <p:ph idx="1"/>
          </p:nvPr>
        </p:nvSpPr>
        <p:spPr>
          <a:xfrm>
            <a:off x="4076699" y="2254250"/>
            <a:ext cx="7429501" cy="3917950"/>
          </a:xfrm>
        </p:spPr>
        <p:txBody>
          <a:bodyPr>
            <a:normAutofit fontScale="92500" lnSpcReduction="10000"/>
          </a:bodyPr>
          <a:lstStyle/>
          <a:p>
            <a:pPr marL="0" indent="0">
              <a:buNone/>
            </a:pPr>
            <a:r>
              <a:rPr lang="en-US" sz="3200" b="1" dirty="0" err="1"/>
              <a:t>Problème</a:t>
            </a:r>
            <a:r>
              <a:rPr lang="en-US" sz="3200" dirty="0"/>
              <a:t>: </a:t>
            </a:r>
            <a:r>
              <a:rPr lang="fr-FR" sz="3200" dirty="0"/>
              <a:t>trop de ménages canadiens ne peuvent répondre à la "demande du marché".</a:t>
            </a:r>
          </a:p>
          <a:p>
            <a:r>
              <a:rPr lang="fr-FR" sz="2800" dirty="0"/>
              <a:t>Pas de logements adéquats qui soient aussi abordables pour les personnes à très faible revenu.</a:t>
            </a:r>
            <a:r>
              <a:rPr lang="en-US" sz="2800" dirty="0"/>
              <a:t> </a:t>
            </a:r>
          </a:p>
          <a:p>
            <a:r>
              <a:rPr lang="fr-FR" sz="2800" dirty="0"/>
              <a:t>La situation pousse les personnes à faire des compromis cruels entre le paiement du loyer et la satisfaction d'autres besoins (« se chauffer ou manger")</a:t>
            </a:r>
            <a:r>
              <a:rPr lang="en-US" sz="2800" dirty="0"/>
              <a:t> </a:t>
            </a:r>
          </a:p>
          <a:p>
            <a:r>
              <a:rPr lang="fr-FR" sz="2800" dirty="0"/>
              <a:t>L'itinérance coexiste avec des taux d'inoccupation &gt;2%.</a:t>
            </a:r>
            <a:endParaRPr lang="en-US" sz="2800" dirty="0"/>
          </a:p>
        </p:txBody>
      </p:sp>
    </p:spTree>
    <p:extLst>
      <p:ext uri="{BB962C8B-B14F-4D97-AF65-F5344CB8AC3E}">
        <p14:creationId xmlns:p14="http://schemas.microsoft.com/office/powerpoint/2010/main" val="1388476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BBC959F-CAB6-4E23-81DE-E0BBF2B7E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A94DEED-5E0F-4E41-A445-58C14864C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67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E95813-C250-284E-A4B7-EFD2D4303885}"/>
              </a:ext>
            </a:extLst>
          </p:cNvPr>
          <p:cNvSpPr>
            <a:spLocks noGrp="1"/>
          </p:cNvSpPr>
          <p:nvPr>
            <p:ph type="title"/>
          </p:nvPr>
        </p:nvSpPr>
        <p:spPr>
          <a:xfrm>
            <a:off x="185738" y="1395524"/>
            <a:ext cx="3729037" cy="4114800"/>
          </a:xfrm>
        </p:spPr>
        <p:txBody>
          <a:bodyPr anchor="ctr">
            <a:normAutofit/>
          </a:bodyPr>
          <a:lstStyle/>
          <a:p>
            <a:pPr algn="ctr"/>
            <a:r>
              <a:rPr lang="en-US" sz="3000" b="1" dirty="0" err="1">
                <a:solidFill>
                  <a:schemeClr val="bg2"/>
                </a:solidFill>
              </a:rPr>
              <a:t>L’aide</a:t>
            </a:r>
            <a:r>
              <a:rPr lang="en-US" sz="3000" b="1" dirty="0">
                <a:solidFill>
                  <a:schemeClr val="bg2"/>
                </a:solidFill>
              </a:rPr>
              <a:t> </a:t>
            </a:r>
            <a:r>
              <a:rPr lang="en-US" sz="3000" b="1" dirty="0" err="1">
                <a:solidFill>
                  <a:schemeClr val="bg2"/>
                </a:solidFill>
              </a:rPr>
              <a:t>sociale</a:t>
            </a:r>
            <a:r>
              <a:rPr lang="en-US" sz="3000" b="1" dirty="0">
                <a:solidFill>
                  <a:schemeClr val="bg2"/>
                </a:solidFill>
              </a:rPr>
              <a:t> au </a:t>
            </a:r>
            <a:r>
              <a:rPr lang="en-US" sz="3000" b="1" dirty="0" err="1">
                <a:solidFill>
                  <a:schemeClr val="bg2"/>
                </a:solidFill>
              </a:rPr>
              <a:t>canada</a:t>
            </a:r>
            <a:r>
              <a:rPr lang="en-US" sz="3000" b="1" dirty="0">
                <a:solidFill>
                  <a:schemeClr val="bg2"/>
                </a:solidFill>
              </a:rPr>
              <a:t>:</a:t>
            </a:r>
            <a:br>
              <a:rPr lang="en-US" sz="3000" b="1" dirty="0">
                <a:solidFill>
                  <a:schemeClr val="bg2"/>
                </a:solidFill>
              </a:rPr>
            </a:br>
            <a:r>
              <a:rPr lang="en-US" sz="3000" b="1" dirty="0" err="1">
                <a:solidFill>
                  <a:schemeClr val="bg2"/>
                </a:solidFill>
              </a:rPr>
              <a:t>une</a:t>
            </a:r>
            <a:r>
              <a:rPr lang="en-US" sz="3000" b="1" dirty="0">
                <a:solidFill>
                  <a:schemeClr val="bg2"/>
                </a:solidFill>
              </a:rPr>
              <a:t> </a:t>
            </a:r>
            <a:r>
              <a:rPr lang="en-US" sz="3000" b="1" dirty="0" err="1">
                <a:solidFill>
                  <a:schemeClr val="bg2"/>
                </a:solidFill>
              </a:rPr>
              <a:t>honte</a:t>
            </a:r>
            <a:r>
              <a:rPr lang="en-US" sz="3000" b="1" dirty="0">
                <a:solidFill>
                  <a:schemeClr val="bg2"/>
                </a:solidFill>
              </a:rPr>
              <a:t> </a:t>
            </a:r>
            <a:r>
              <a:rPr lang="en-US" sz="3000" b="1" dirty="0" err="1">
                <a:solidFill>
                  <a:schemeClr val="bg2"/>
                </a:solidFill>
              </a:rPr>
              <a:t>nationale</a:t>
            </a:r>
            <a:endParaRPr lang="en-US" sz="3000" b="1" dirty="0">
              <a:solidFill>
                <a:schemeClr val="bg2"/>
              </a:solidFill>
            </a:endParaRPr>
          </a:p>
        </p:txBody>
      </p:sp>
      <p:sp>
        <p:nvSpPr>
          <p:cNvPr id="36" name="Rectangle 33">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0" y="685800"/>
            <a:ext cx="67437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DFE102F3-CB69-0340-B3A8-72AC3FEA4665}"/>
              </a:ext>
            </a:extLst>
          </p:cNvPr>
          <p:cNvSpPr>
            <a:spLocks noGrp="1"/>
          </p:cNvSpPr>
          <p:nvPr>
            <p:ph idx="1"/>
          </p:nvPr>
        </p:nvSpPr>
        <p:spPr>
          <a:xfrm>
            <a:off x="4972051" y="800100"/>
            <a:ext cx="6343650" cy="5243513"/>
          </a:xfrm>
        </p:spPr>
        <p:txBody>
          <a:bodyPr anchor="ctr">
            <a:normAutofit/>
          </a:bodyPr>
          <a:lstStyle/>
          <a:p>
            <a:r>
              <a:rPr lang="fr-FR" sz="3000" dirty="0"/>
              <a:t>Les prestations d'aide sociale provinciales laissent presque tous les bénéficiaires sous le seuil de pauvreté, et souvent dans une </a:t>
            </a:r>
            <a:r>
              <a:rPr lang="fr-FR" sz="3000" i="1" dirty="0"/>
              <a:t>grande pauvreté</a:t>
            </a:r>
            <a:endParaRPr lang="fr-FR" sz="3000" dirty="0"/>
          </a:p>
          <a:p>
            <a:r>
              <a:rPr lang="fr-FR" sz="3000" dirty="0"/>
              <a:t>Les taux n'ont aucun rapport avec les coûts des logements sur le marché</a:t>
            </a:r>
          </a:p>
          <a:p>
            <a:r>
              <a:rPr lang="fr-FR" sz="3000" dirty="0"/>
              <a:t>Les bénéficiaires dépendent fortement des stocks très limités de logements sociaux fortement subventionnés</a:t>
            </a:r>
          </a:p>
        </p:txBody>
      </p:sp>
    </p:spTree>
    <p:extLst>
      <p:ext uri="{BB962C8B-B14F-4D97-AF65-F5344CB8AC3E}">
        <p14:creationId xmlns:p14="http://schemas.microsoft.com/office/powerpoint/2010/main" val="933275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BBC959F-CAB6-4E23-81DE-E0BBF2B7E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A94DEED-5E0F-4E41-A445-58C14864C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67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E95813-C250-284E-A4B7-EFD2D4303885}"/>
              </a:ext>
            </a:extLst>
          </p:cNvPr>
          <p:cNvSpPr>
            <a:spLocks noGrp="1"/>
          </p:cNvSpPr>
          <p:nvPr>
            <p:ph type="title"/>
          </p:nvPr>
        </p:nvSpPr>
        <p:spPr>
          <a:xfrm>
            <a:off x="185738" y="1395524"/>
            <a:ext cx="3729037" cy="4114800"/>
          </a:xfrm>
        </p:spPr>
        <p:txBody>
          <a:bodyPr anchor="ctr">
            <a:normAutofit/>
          </a:bodyPr>
          <a:lstStyle/>
          <a:p>
            <a:pPr algn="ctr"/>
            <a:r>
              <a:rPr lang="en-US" sz="3000" b="1" dirty="0" err="1">
                <a:solidFill>
                  <a:schemeClr val="bg2"/>
                </a:solidFill>
              </a:rPr>
              <a:t>L’aide</a:t>
            </a:r>
            <a:r>
              <a:rPr lang="en-US" sz="3000" b="1" dirty="0">
                <a:solidFill>
                  <a:schemeClr val="bg2"/>
                </a:solidFill>
              </a:rPr>
              <a:t> </a:t>
            </a:r>
            <a:r>
              <a:rPr lang="en-US" sz="3000" b="1" dirty="0" err="1">
                <a:solidFill>
                  <a:schemeClr val="bg2"/>
                </a:solidFill>
              </a:rPr>
              <a:t>sociale</a:t>
            </a:r>
            <a:r>
              <a:rPr lang="en-US" sz="3000" b="1" dirty="0">
                <a:solidFill>
                  <a:schemeClr val="bg2"/>
                </a:solidFill>
              </a:rPr>
              <a:t> </a:t>
            </a:r>
            <a:r>
              <a:rPr lang="en-US" sz="3000" b="1" dirty="0" err="1">
                <a:solidFill>
                  <a:schemeClr val="bg2"/>
                </a:solidFill>
              </a:rPr>
              <a:t>en</a:t>
            </a:r>
            <a:r>
              <a:rPr lang="en-US" sz="3000" b="1" dirty="0">
                <a:solidFill>
                  <a:schemeClr val="bg2"/>
                </a:solidFill>
              </a:rPr>
              <a:t> </a:t>
            </a:r>
            <a:r>
              <a:rPr lang="en-US" sz="3000" b="1" dirty="0" err="1">
                <a:solidFill>
                  <a:schemeClr val="bg2"/>
                </a:solidFill>
              </a:rPr>
              <a:t>alberta</a:t>
            </a:r>
            <a:endParaRPr lang="en-US" sz="3000" b="1" dirty="0">
              <a:solidFill>
                <a:schemeClr val="bg2"/>
              </a:solidFill>
            </a:endParaRPr>
          </a:p>
        </p:txBody>
      </p:sp>
      <p:sp>
        <p:nvSpPr>
          <p:cNvPr id="36" name="Rectangle 33">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0" y="685800"/>
            <a:ext cx="67437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DFE102F3-CB69-0340-B3A8-72AC3FEA4665}"/>
              </a:ext>
            </a:extLst>
          </p:cNvPr>
          <p:cNvSpPr>
            <a:spLocks noGrp="1"/>
          </p:cNvSpPr>
          <p:nvPr>
            <p:ph idx="1"/>
          </p:nvPr>
        </p:nvSpPr>
        <p:spPr>
          <a:xfrm>
            <a:off x="4972051" y="800100"/>
            <a:ext cx="6343650" cy="5243513"/>
          </a:xfrm>
        </p:spPr>
        <p:txBody>
          <a:bodyPr anchor="ctr">
            <a:normAutofit/>
          </a:bodyPr>
          <a:lstStyle/>
          <a:p>
            <a:r>
              <a:rPr lang="en-US" sz="3000" b="1" dirty="0"/>
              <a:t>Allocation de base : </a:t>
            </a:r>
            <a:r>
              <a:rPr lang="en-US" sz="3000" dirty="0"/>
              <a:t>$866/</a:t>
            </a:r>
            <a:r>
              <a:rPr lang="en-US" sz="3000" dirty="0" err="1"/>
              <a:t>mois</a:t>
            </a:r>
            <a:r>
              <a:rPr lang="en-US" sz="3000" dirty="0"/>
              <a:t> (</a:t>
            </a:r>
            <a:r>
              <a:rPr lang="en-US" sz="3000" dirty="0" err="1"/>
              <a:t>incluant</a:t>
            </a:r>
            <a:r>
              <a:rPr lang="en-US" sz="3000" dirty="0"/>
              <a:t> $330 ‘</a:t>
            </a:r>
            <a:r>
              <a:rPr lang="en-US" sz="3000" dirty="0" err="1"/>
              <a:t>d’allocation</a:t>
            </a:r>
            <a:r>
              <a:rPr lang="en-US" sz="3000" dirty="0"/>
              <a:t> </a:t>
            </a:r>
            <a:r>
              <a:rPr lang="en-US" sz="3000" dirty="0" err="1"/>
              <a:t>logement</a:t>
            </a:r>
            <a:r>
              <a:rPr lang="en-US" sz="3000" dirty="0"/>
              <a:t>’)</a:t>
            </a:r>
          </a:p>
          <a:p>
            <a:pPr lvl="1"/>
            <a:r>
              <a:rPr lang="en-US" sz="2800" dirty="0"/>
              <a:t>37% du </a:t>
            </a:r>
            <a:r>
              <a:rPr lang="en-US" sz="2800" dirty="0" err="1"/>
              <a:t>seuil</a:t>
            </a:r>
            <a:r>
              <a:rPr lang="en-US" sz="2800" dirty="0"/>
              <a:t> de </a:t>
            </a:r>
            <a:r>
              <a:rPr lang="en-US" sz="2800" dirty="0" err="1"/>
              <a:t>pauvreté</a:t>
            </a:r>
            <a:endParaRPr lang="en-US" sz="2800" dirty="0"/>
          </a:p>
          <a:p>
            <a:r>
              <a:rPr lang="en-US" sz="3000" b="1" dirty="0"/>
              <a:t>Allocation pour les </a:t>
            </a:r>
            <a:r>
              <a:rPr lang="en-US" sz="3000" b="1" dirty="0" err="1"/>
              <a:t>personnes</a:t>
            </a:r>
            <a:r>
              <a:rPr lang="en-US" sz="3000" b="1" dirty="0"/>
              <a:t> </a:t>
            </a:r>
            <a:r>
              <a:rPr lang="en-US" sz="3000" b="1" dirty="0" err="1"/>
              <a:t>en</a:t>
            </a:r>
            <a:r>
              <a:rPr lang="en-US" sz="3000" b="1" dirty="0"/>
              <a:t> situation de handicap</a:t>
            </a:r>
            <a:r>
              <a:rPr lang="en-US" sz="3000" dirty="0"/>
              <a:t>: $1685/</a:t>
            </a:r>
            <a:r>
              <a:rPr lang="en-US" sz="3000" dirty="0" err="1"/>
              <a:t>mois</a:t>
            </a:r>
            <a:endParaRPr lang="en-US" sz="3000" dirty="0"/>
          </a:p>
          <a:p>
            <a:pPr lvl="1"/>
            <a:r>
              <a:rPr lang="en-US" sz="2800" dirty="0"/>
              <a:t>95% du </a:t>
            </a:r>
            <a:r>
              <a:rPr lang="en-US" sz="2800" dirty="0" err="1"/>
              <a:t>seuil</a:t>
            </a:r>
            <a:r>
              <a:rPr lang="en-US" sz="2800" dirty="0"/>
              <a:t> de </a:t>
            </a:r>
            <a:r>
              <a:rPr lang="en-US" sz="2800" dirty="0" err="1"/>
              <a:t>pauvreté</a:t>
            </a:r>
            <a:endParaRPr lang="en-US" sz="2800" dirty="0"/>
          </a:p>
          <a:p>
            <a:pPr lvl="1"/>
            <a:endParaRPr lang="en-US" sz="2800" dirty="0"/>
          </a:p>
          <a:p>
            <a:r>
              <a:rPr lang="en-US" sz="3000" dirty="0"/>
              <a:t>1 appartement </a:t>
            </a:r>
            <a:r>
              <a:rPr lang="en-US" sz="3000" dirty="0" err="1"/>
              <a:t>d’une</a:t>
            </a:r>
            <a:r>
              <a:rPr lang="en-US" sz="3000" dirty="0"/>
              <a:t> chambre à Edmonton: $1039/</a:t>
            </a:r>
            <a:r>
              <a:rPr lang="en-US" sz="3000" dirty="0" err="1"/>
              <a:t>mois</a:t>
            </a:r>
            <a:endParaRPr lang="en-US" sz="3000" dirty="0"/>
          </a:p>
        </p:txBody>
      </p:sp>
    </p:spTree>
    <p:extLst>
      <p:ext uri="{BB962C8B-B14F-4D97-AF65-F5344CB8AC3E}">
        <p14:creationId xmlns:p14="http://schemas.microsoft.com/office/powerpoint/2010/main" val="3770150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BBC959F-CAB6-4E23-81DE-E0BBF2B7E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A94DEED-5E0F-4E41-A445-58C14864C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67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E95813-C250-284E-A4B7-EFD2D4303885}"/>
              </a:ext>
            </a:extLst>
          </p:cNvPr>
          <p:cNvSpPr>
            <a:spLocks noGrp="1"/>
          </p:cNvSpPr>
          <p:nvPr>
            <p:ph type="title"/>
          </p:nvPr>
        </p:nvSpPr>
        <p:spPr>
          <a:xfrm>
            <a:off x="185738" y="1395524"/>
            <a:ext cx="3729037" cy="4114800"/>
          </a:xfrm>
        </p:spPr>
        <p:txBody>
          <a:bodyPr anchor="ctr">
            <a:normAutofit/>
          </a:bodyPr>
          <a:lstStyle/>
          <a:p>
            <a:pPr algn="ctr"/>
            <a:r>
              <a:rPr lang="en-US" sz="3000" b="1" dirty="0" err="1">
                <a:solidFill>
                  <a:schemeClr val="bg2"/>
                </a:solidFill>
              </a:rPr>
              <a:t>L’aide</a:t>
            </a:r>
            <a:r>
              <a:rPr lang="en-US" sz="3000" b="1" dirty="0">
                <a:solidFill>
                  <a:schemeClr val="bg2"/>
                </a:solidFill>
              </a:rPr>
              <a:t> </a:t>
            </a:r>
            <a:r>
              <a:rPr lang="en-US" sz="3000" b="1" dirty="0" err="1">
                <a:solidFill>
                  <a:schemeClr val="bg2"/>
                </a:solidFill>
              </a:rPr>
              <a:t>sociale</a:t>
            </a:r>
            <a:r>
              <a:rPr lang="en-US" sz="3000" b="1" dirty="0">
                <a:solidFill>
                  <a:schemeClr val="bg2"/>
                </a:solidFill>
              </a:rPr>
              <a:t> </a:t>
            </a:r>
            <a:r>
              <a:rPr lang="en-US" sz="3000" b="1" dirty="0" err="1">
                <a:solidFill>
                  <a:schemeClr val="bg2"/>
                </a:solidFill>
              </a:rPr>
              <a:t>en</a:t>
            </a:r>
            <a:r>
              <a:rPr lang="en-US" sz="3000" b="1" dirty="0">
                <a:solidFill>
                  <a:schemeClr val="bg2"/>
                </a:solidFill>
              </a:rPr>
              <a:t> </a:t>
            </a:r>
            <a:r>
              <a:rPr lang="en-US" sz="3000" b="1" dirty="0" err="1">
                <a:solidFill>
                  <a:schemeClr val="bg2"/>
                </a:solidFill>
              </a:rPr>
              <a:t>alberta</a:t>
            </a:r>
            <a:endParaRPr lang="en-US" sz="3000" b="1" dirty="0">
              <a:solidFill>
                <a:schemeClr val="bg2"/>
              </a:solidFill>
            </a:endParaRPr>
          </a:p>
        </p:txBody>
      </p:sp>
      <p:sp>
        <p:nvSpPr>
          <p:cNvPr id="36" name="Rectangle 33">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0" y="685800"/>
            <a:ext cx="67437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DFE102F3-CB69-0340-B3A8-72AC3FEA4665}"/>
              </a:ext>
            </a:extLst>
          </p:cNvPr>
          <p:cNvSpPr>
            <a:spLocks noGrp="1"/>
          </p:cNvSpPr>
          <p:nvPr>
            <p:ph idx="1"/>
          </p:nvPr>
        </p:nvSpPr>
        <p:spPr>
          <a:xfrm>
            <a:off x="4972051" y="800100"/>
            <a:ext cx="6343650" cy="5243513"/>
          </a:xfrm>
        </p:spPr>
        <p:txBody>
          <a:bodyPr anchor="ctr">
            <a:normAutofit/>
          </a:bodyPr>
          <a:lstStyle/>
          <a:p>
            <a:pPr marL="0" indent="0">
              <a:buNone/>
            </a:pPr>
            <a:r>
              <a:rPr lang="fr-FR" sz="3000" dirty="0"/>
              <a:t>« Les gens n'ont tout simplement pas assez de revenus, par conséquent ils cherchent des logements sociaux et abordables en premier lieu. Et plus votre revenu diminue, plus il est difficile d'accéder à un logement, parce qu'il n'y a pas assez de logements vraiment subventionnés disponible. »</a:t>
            </a:r>
          </a:p>
          <a:p>
            <a:pPr marL="0" indent="0">
              <a:buNone/>
            </a:pPr>
            <a:r>
              <a:rPr lang="fr-FR" sz="3000" dirty="0"/>
              <a:t>(McDowell &amp; Collins, 2023)</a:t>
            </a:r>
            <a:endParaRPr lang="en-US" sz="3000" b="1" dirty="0"/>
          </a:p>
          <a:p>
            <a:endParaRPr lang="en-US" sz="3000" dirty="0"/>
          </a:p>
        </p:txBody>
      </p:sp>
    </p:spTree>
    <p:extLst>
      <p:ext uri="{BB962C8B-B14F-4D97-AF65-F5344CB8AC3E}">
        <p14:creationId xmlns:p14="http://schemas.microsoft.com/office/powerpoint/2010/main" val="517110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BBC959F-CAB6-4E23-81DE-E0BBF2B7E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A94DEED-5E0F-4E41-A445-58C14864C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67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E95813-C250-284E-A4B7-EFD2D4303885}"/>
              </a:ext>
            </a:extLst>
          </p:cNvPr>
          <p:cNvSpPr>
            <a:spLocks noGrp="1"/>
          </p:cNvSpPr>
          <p:nvPr>
            <p:ph type="title"/>
          </p:nvPr>
        </p:nvSpPr>
        <p:spPr>
          <a:xfrm>
            <a:off x="185738" y="1395524"/>
            <a:ext cx="3729037" cy="4114800"/>
          </a:xfrm>
        </p:spPr>
        <p:txBody>
          <a:bodyPr anchor="ctr">
            <a:normAutofit/>
          </a:bodyPr>
          <a:lstStyle/>
          <a:p>
            <a:pPr algn="ctr"/>
            <a:r>
              <a:rPr lang="en-US" sz="3000" b="1" dirty="0">
                <a:solidFill>
                  <a:schemeClr val="bg2"/>
                </a:solidFill>
              </a:rPr>
              <a:t>Le </a:t>
            </a:r>
            <a:r>
              <a:rPr lang="en-US" sz="3000" b="1" dirty="0" err="1">
                <a:solidFill>
                  <a:schemeClr val="bg2"/>
                </a:solidFill>
              </a:rPr>
              <a:t>salaire</a:t>
            </a:r>
            <a:r>
              <a:rPr lang="en-US" sz="3000" b="1" dirty="0">
                <a:solidFill>
                  <a:schemeClr val="bg2"/>
                </a:solidFill>
              </a:rPr>
              <a:t> de </a:t>
            </a:r>
            <a:r>
              <a:rPr lang="en-US" sz="3000" b="1" dirty="0" err="1">
                <a:solidFill>
                  <a:schemeClr val="bg2"/>
                </a:solidFill>
              </a:rPr>
              <a:t>subsistance</a:t>
            </a:r>
            <a:endParaRPr lang="en-US" sz="3000" b="1" dirty="0">
              <a:solidFill>
                <a:schemeClr val="bg2"/>
              </a:solidFill>
            </a:endParaRPr>
          </a:p>
        </p:txBody>
      </p:sp>
      <p:sp>
        <p:nvSpPr>
          <p:cNvPr id="36" name="Rectangle 33">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0" y="685800"/>
            <a:ext cx="67437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DFE102F3-CB69-0340-B3A8-72AC3FEA4665}"/>
              </a:ext>
            </a:extLst>
          </p:cNvPr>
          <p:cNvSpPr>
            <a:spLocks noGrp="1"/>
          </p:cNvSpPr>
          <p:nvPr>
            <p:ph idx="1"/>
          </p:nvPr>
        </p:nvSpPr>
        <p:spPr>
          <a:xfrm>
            <a:off x="4972051" y="800100"/>
            <a:ext cx="6343650" cy="5243513"/>
          </a:xfrm>
        </p:spPr>
        <p:txBody>
          <a:bodyPr anchor="ctr">
            <a:normAutofit/>
          </a:bodyPr>
          <a:lstStyle/>
          <a:p>
            <a:r>
              <a:rPr lang="fr-FR" sz="3000" dirty="0"/>
              <a:t>Salaire horaire nécessaire pour subvenir aux besoins essentiels de la vie (y compris le </a:t>
            </a:r>
            <a:r>
              <a:rPr lang="fr-FR" sz="3000" i="1" dirty="0"/>
              <a:t>loyer</a:t>
            </a:r>
            <a:r>
              <a:rPr lang="fr-FR" sz="3000" dirty="0"/>
              <a:t>, le transport, la nourriture, la garde des enfants)</a:t>
            </a:r>
          </a:p>
          <a:p>
            <a:r>
              <a:rPr lang="fr-FR" sz="3000" dirty="0"/>
              <a:t>Permet de participer à la société</a:t>
            </a:r>
          </a:p>
          <a:p>
            <a:r>
              <a:rPr lang="fr-FR" sz="3000" dirty="0"/>
              <a:t>Calculé pour une famille hypothétique de quatre personnes, avec deux enfants (âgés de 2 et 7 ans) dont les deux parents travaillent 35 heures par semaine</a:t>
            </a:r>
            <a:endParaRPr lang="en-US" sz="2800" dirty="0"/>
          </a:p>
        </p:txBody>
      </p:sp>
    </p:spTree>
    <p:extLst>
      <p:ext uri="{BB962C8B-B14F-4D97-AF65-F5344CB8AC3E}">
        <p14:creationId xmlns:p14="http://schemas.microsoft.com/office/powerpoint/2010/main" val="17530580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E48C89EA-4A9D-250A-C2AB-FA0DE11E1163}"/>
              </a:ext>
            </a:extLst>
          </p:cNvPr>
          <p:cNvGraphicFramePr>
            <a:graphicFrameLocks/>
          </p:cNvGraphicFramePr>
          <p:nvPr>
            <p:extLst>
              <p:ext uri="{D42A27DB-BD31-4B8C-83A1-F6EECF244321}">
                <p14:modId xmlns:p14="http://schemas.microsoft.com/office/powerpoint/2010/main" val="2976836357"/>
              </p:ext>
            </p:extLst>
          </p:nvPr>
        </p:nvGraphicFramePr>
        <p:xfrm>
          <a:off x="2028825" y="371475"/>
          <a:ext cx="8186738" cy="544353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4DFC73F6-D583-C37E-C2DA-67BC43E53802}"/>
              </a:ext>
            </a:extLst>
          </p:cNvPr>
          <p:cNvSpPr txBox="1"/>
          <p:nvPr/>
        </p:nvSpPr>
        <p:spPr>
          <a:xfrm>
            <a:off x="3353593" y="5942013"/>
            <a:ext cx="1285876" cy="646331"/>
          </a:xfrm>
          <a:prstGeom prst="rect">
            <a:avLst/>
          </a:prstGeom>
          <a:solidFill>
            <a:schemeClr val="bg1"/>
          </a:solidFill>
        </p:spPr>
        <p:txBody>
          <a:bodyPr wrap="square" rtlCol="0">
            <a:spAutoFit/>
          </a:bodyPr>
          <a:lstStyle/>
          <a:p>
            <a:pPr algn="ctr"/>
            <a:r>
              <a:rPr lang="en-US" dirty="0" err="1">
                <a:solidFill>
                  <a:srgbClr val="0070C0"/>
                </a:solidFill>
              </a:rPr>
              <a:t>Salaire</a:t>
            </a:r>
            <a:r>
              <a:rPr lang="en-US" dirty="0">
                <a:solidFill>
                  <a:srgbClr val="0070C0"/>
                </a:solidFill>
              </a:rPr>
              <a:t> min</a:t>
            </a:r>
            <a:br>
              <a:rPr lang="en-US" dirty="0">
                <a:solidFill>
                  <a:srgbClr val="0070C0"/>
                </a:solidFill>
              </a:rPr>
            </a:br>
            <a:r>
              <a:rPr lang="en-US" dirty="0">
                <a:solidFill>
                  <a:srgbClr val="0070C0"/>
                </a:solidFill>
              </a:rPr>
              <a:t>NB</a:t>
            </a:r>
          </a:p>
        </p:txBody>
      </p:sp>
      <p:sp>
        <p:nvSpPr>
          <p:cNvPr id="6" name="TextBox 5">
            <a:extLst>
              <a:ext uri="{FF2B5EF4-FFF2-40B4-BE49-F238E27FC236}">
                <a16:creationId xmlns:a16="http://schemas.microsoft.com/office/drawing/2014/main" id="{E99A87FC-5C95-D3EC-0584-E7A6DD2CFB3B}"/>
              </a:ext>
            </a:extLst>
          </p:cNvPr>
          <p:cNvSpPr txBox="1"/>
          <p:nvPr/>
        </p:nvSpPr>
        <p:spPr>
          <a:xfrm>
            <a:off x="4700593" y="5942013"/>
            <a:ext cx="1285876" cy="923330"/>
          </a:xfrm>
          <a:prstGeom prst="rect">
            <a:avLst/>
          </a:prstGeom>
          <a:solidFill>
            <a:schemeClr val="bg1"/>
          </a:solidFill>
        </p:spPr>
        <p:txBody>
          <a:bodyPr wrap="square" rtlCol="0">
            <a:spAutoFit/>
          </a:bodyPr>
          <a:lstStyle/>
          <a:p>
            <a:pPr algn="ctr"/>
            <a:r>
              <a:rPr lang="en-US" dirty="0" err="1">
                <a:solidFill>
                  <a:srgbClr val="0070C0"/>
                </a:solidFill>
              </a:rPr>
              <a:t>Salaire</a:t>
            </a:r>
            <a:r>
              <a:rPr lang="en-US" dirty="0">
                <a:solidFill>
                  <a:srgbClr val="0070C0"/>
                </a:solidFill>
              </a:rPr>
              <a:t> de </a:t>
            </a:r>
            <a:r>
              <a:rPr lang="en-US" dirty="0" err="1">
                <a:solidFill>
                  <a:srgbClr val="0070C0"/>
                </a:solidFill>
              </a:rPr>
              <a:t>subsistanceSaint</a:t>
            </a:r>
            <a:r>
              <a:rPr lang="en-US" dirty="0">
                <a:solidFill>
                  <a:srgbClr val="0070C0"/>
                </a:solidFill>
              </a:rPr>
              <a:t> John</a:t>
            </a:r>
          </a:p>
        </p:txBody>
      </p:sp>
      <p:sp>
        <p:nvSpPr>
          <p:cNvPr id="7" name="TextBox 6">
            <a:extLst>
              <a:ext uri="{FF2B5EF4-FFF2-40B4-BE49-F238E27FC236}">
                <a16:creationId xmlns:a16="http://schemas.microsoft.com/office/drawing/2014/main" id="{B1C8B9C5-DC98-87BB-115A-DA898BEC481B}"/>
              </a:ext>
            </a:extLst>
          </p:cNvPr>
          <p:cNvSpPr txBox="1"/>
          <p:nvPr/>
        </p:nvSpPr>
        <p:spPr>
          <a:xfrm>
            <a:off x="7076285" y="5940426"/>
            <a:ext cx="1285876" cy="646331"/>
          </a:xfrm>
          <a:prstGeom prst="rect">
            <a:avLst/>
          </a:prstGeom>
          <a:solidFill>
            <a:schemeClr val="bg1"/>
          </a:solidFill>
        </p:spPr>
        <p:txBody>
          <a:bodyPr wrap="square" rtlCol="0">
            <a:spAutoFit/>
          </a:bodyPr>
          <a:lstStyle/>
          <a:p>
            <a:r>
              <a:rPr lang="en-US" dirty="0" err="1">
                <a:solidFill>
                  <a:srgbClr val="FF9300"/>
                </a:solidFill>
              </a:rPr>
              <a:t>Salaire</a:t>
            </a:r>
            <a:r>
              <a:rPr lang="en-US" dirty="0">
                <a:solidFill>
                  <a:srgbClr val="FF9300"/>
                </a:solidFill>
              </a:rPr>
              <a:t> min</a:t>
            </a:r>
            <a:br>
              <a:rPr lang="en-US" dirty="0">
                <a:solidFill>
                  <a:srgbClr val="FF9300"/>
                </a:solidFill>
              </a:rPr>
            </a:br>
            <a:r>
              <a:rPr lang="en-US" dirty="0">
                <a:solidFill>
                  <a:srgbClr val="FF9300"/>
                </a:solidFill>
              </a:rPr>
              <a:t>AB</a:t>
            </a:r>
          </a:p>
        </p:txBody>
      </p:sp>
      <p:sp>
        <p:nvSpPr>
          <p:cNvPr id="9" name="TextBox 8">
            <a:extLst>
              <a:ext uri="{FF2B5EF4-FFF2-40B4-BE49-F238E27FC236}">
                <a16:creationId xmlns:a16="http://schemas.microsoft.com/office/drawing/2014/main" id="{4C631CB1-1624-4084-7185-76BBBCD554F3}"/>
              </a:ext>
            </a:extLst>
          </p:cNvPr>
          <p:cNvSpPr txBox="1"/>
          <p:nvPr/>
        </p:nvSpPr>
        <p:spPr>
          <a:xfrm>
            <a:off x="8429629" y="5940426"/>
            <a:ext cx="1285876" cy="923330"/>
          </a:xfrm>
          <a:prstGeom prst="rect">
            <a:avLst/>
          </a:prstGeom>
          <a:solidFill>
            <a:schemeClr val="bg1"/>
          </a:solidFill>
        </p:spPr>
        <p:txBody>
          <a:bodyPr wrap="square" rtlCol="0">
            <a:spAutoFit/>
          </a:bodyPr>
          <a:lstStyle/>
          <a:p>
            <a:pPr algn="ctr"/>
            <a:r>
              <a:rPr lang="en-US" dirty="0" err="1">
                <a:solidFill>
                  <a:srgbClr val="FF9300"/>
                </a:solidFill>
              </a:rPr>
              <a:t>Salaire</a:t>
            </a:r>
            <a:r>
              <a:rPr lang="en-US" dirty="0">
                <a:solidFill>
                  <a:srgbClr val="FF9300"/>
                </a:solidFill>
              </a:rPr>
              <a:t> de </a:t>
            </a:r>
            <a:r>
              <a:rPr lang="en-US" dirty="0" err="1">
                <a:solidFill>
                  <a:srgbClr val="FF9300"/>
                </a:solidFill>
              </a:rPr>
              <a:t>subsistanceEdmonton</a:t>
            </a:r>
            <a:endParaRPr lang="en-US" dirty="0">
              <a:solidFill>
                <a:srgbClr val="FF9300"/>
              </a:solidFill>
            </a:endParaRPr>
          </a:p>
        </p:txBody>
      </p:sp>
    </p:spTree>
    <p:extLst>
      <p:ext uri="{BB962C8B-B14F-4D97-AF65-F5344CB8AC3E}">
        <p14:creationId xmlns:p14="http://schemas.microsoft.com/office/powerpoint/2010/main" val="4014853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8703A3-2A1D-F408-5172-C543FAE2B9F5}"/>
              </a:ext>
            </a:extLst>
          </p:cNvPr>
          <p:cNvPicPr>
            <a:picLocks noChangeAspect="1"/>
          </p:cNvPicPr>
          <p:nvPr/>
        </p:nvPicPr>
        <p:blipFill>
          <a:blip r:embed="rId2"/>
          <a:stretch>
            <a:fillRect/>
          </a:stretch>
        </p:blipFill>
        <p:spPr>
          <a:xfrm>
            <a:off x="801328" y="0"/>
            <a:ext cx="7188918" cy="6858000"/>
          </a:xfrm>
          <a:prstGeom prst="rect">
            <a:avLst/>
          </a:prstGeom>
        </p:spPr>
      </p:pic>
      <p:pic>
        <p:nvPicPr>
          <p:cNvPr id="8" name="Picture 7">
            <a:extLst>
              <a:ext uri="{FF2B5EF4-FFF2-40B4-BE49-F238E27FC236}">
                <a16:creationId xmlns:a16="http://schemas.microsoft.com/office/drawing/2014/main" id="{AC954441-10D0-6EE6-090C-3782CFE346DA}"/>
              </a:ext>
            </a:extLst>
          </p:cNvPr>
          <p:cNvPicPr>
            <a:picLocks noChangeAspect="1"/>
          </p:cNvPicPr>
          <p:nvPr/>
        </p:nvPicPr>
        <p:blipFill>
          <a:blip r:embed="rId3"/>
          <a:stretch>
            <a:fillRect/>
          </a:stretch>
        </p:blipFill>
        <p:spPr>
          <a:xfrm>
            <a:off x="8523288" y="5470525"/>
            <a:ext cx="3175000" cy="1003300"/>
          </a:xfrm>
          <a:prstGeom prst="rect">
            <a:avLst/>
          </a:prstGeom>
        </p:spPr>
      </p:pic>
    </p:spTree>
    <p:extLst>
      <p:ext uri="{BB962C8B-B14F-4D97-AF65-F5344CB8AC3E}">
        <p14:creationId xmlns:p14="http://schemas.microsoft.com/office/powerpoint/2010/main" val="5576259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BBC959F-CAB6-4E23-81DE-E0BBF2B7E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A94DEED-5E0F-4E41-A445-58C14864C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67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E95813-C250-284E-A4B7-EFD2D4303885}"/>
              </a:ext>
            </a:extLst>
          </p:cNvPr>
          <p:cNvSpPr>
            <a:spLocks noGrp="1"/>
          </p:cNvSpPr>
          <p:nvPr>
            <p:ph type="title"/>
          </p:nvPr>
        </p:nvSpPr>
        <p:spPr>
          <a:xfrm>
            <a:off x="185738" y="1395524"/>
            <a:ext cx="3729037" cy="4114800"/>
          </a:xfrm>
        </p:spPr>
        <p:txBody>
          <a:bodyPr anchor="ctr">
            <a:normAutofit/>
          </a:bodyPr>
          <a:lstStyle/>
          <a:p>
            <a:pPr algn="ctr"/>
            <a:r>
              <a:rPr lang="en-US" sz="3000" b="1" dirty="0">
                <a:solidFill>
                  <a:schemeClr val="bg2"/>
                </a:solidFill>
              </a:rPr>
              <a:t>POURQUOI PAYER LE SALAIRE DE SUBSISTANCE?</a:t>
            </a:r>
          </a:p>
        </p:txBody>
      </p:sp>
      <p:sp>
        <p:nvSpPr>
          <p:cNvPr id="36" name="Rectangle 33">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0" y="685800"/>
            <a:ext cx="67437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D296969-ED7F-5FB7-4EAD-264A46C6FB67}"/>
              </a:ext>
            </a:extLst>
          </p:cNvPr>
          <p:cNvSpPr>
            <a:spLocks noGrp="1"/>
          </p:cNvSpPr>
          <p:nvPr>
            <p:ph idx="1"/>
          </p:nvPr>
        </p:nvSpPr>
        <p:spPr>
          <a:xfrm>
            <a:off x="4972050" y="807243"/>
            <a:ext cx="6343650" cy="5243513"/>
          </a:xfrm>
        </p:spPr>
        <p:txBody>
          <a:bodyPr>
            <a:noAutofit/>
          </a:bodyPr>
          <a:lstStyle/>
          <a:p>
            <a:r>
              <a:rPr lang="fr-FR" sz="2600" dirty="0"/>
              <a:t>"Profite aux employés et à leurs familles, aux employeurs et aux communautés" (HDC, 2022)</a:t>
            </a:r>
          </a:p>
          <a:p>
            <a:r>
              <a:rPr lang="fr-FR" sz="2600" dirty="0"/>
              <a:t>Sort les individus et les familles de la pauvreté</a:t>
            </a:r>
          </a:p>
          <a:p>
            <a:r>
              <a:rPr lang="fr-FR" sz="2600" dirty="0"/>
              <a:t>Améliore la santé mentale et physique et favorise le développement sain des enfants</a:t>
            </a:r>
          </a:p>
          <a:p>
            <a:r>
              <a:rPr lang="fr-FR" sz="2600" dirty="0"/>
              <a:t>Améliore le moral des employés et réduit l'absentéisme et le roulement du personnel</a:t>
            </a:r>
          </a:p>
          <a:p>
            <a:r>
              <a:rPr lang="fr-FR" sz="2600" dirty="0"/>
              <a:t>Permet aux employés d'avoir un logement abordable</a:t>
            </a:r>
          </a:p>
          <a:p>
            <a:pPr marL="0" indent="0">
              <a:buNone/>
            </a:pPr>
            <a:endParaRPr lang="en-US" sz="2800" dirty="0"/>
          </a:p>
        </p:txBody>
      </p:sp>
    </p:spTree>
    <p:extLst>
      <p:ext uri="{BB962C8B-B14F-4D97-AF65-F5344CB8AC3E}">
        <p14:creationId xmlns:p14="http://schemas.microsoft.com/office/powerpoint/2010/main" val="29693896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BBC959F-CAB6-4E23-81DE-E0BBF2B7E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A94DEED-5E0F-4E41-A445-58C14864C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67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3">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0" y="685800"/>
            <a:ext cx="67437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Karl Marx | Books, Theory, Beliefs, Children, Communism ...">
            <a:extLst>
              <a:ext uri="{FF2B5EF4-FFF2-40B4-BE49-F238E27FC236}">
                <a16:creationId xmlns:a16="http://schemas.microsoft.com/office/drawing/2014/main" id="{A4B8ECDD-E386-6D7F-3B77-C968EF6E783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26085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1">
            <a:extLst>
              <a:ext uri="{FF2B5EF4-FFF2-40B4-BE49-F238E27FC236}">
                <a16:creationId xmlns:a16="http://schemas.microsoft.com/office/drawing/2014/main" id="{264BC3CB-C6B5-5B77-1423-9B9853D2B730}"/>
              </a:ext>
            </a:extLst>
          </p:cNvPr>
          <p:cNvSpPr>
            <a:spLocks noGrp="1"/>
          </p:cNvSpPr>
          <p:nvPr>
            <p:ph idx="1"/>
          </p:nvPr>
        </p:nvSpPr>
        <p:spPr>
          <a:xfrm>
            <a:off x="4962525" y="914400"/>
            <a:ext cx="6343650" cy="5029200"/>
          </a:xfrm>
        </p:spPr>
        <p:txBody>
          <a:bodyPr>
            <a:normAutofit fontScale="92500"/>
          </a:bodyPr>
          <a:lstStyle/>
          <a:p>
            <a:r>
              <a:rPr lang="fr-FR" sz="3000" dirty="0"/>
              <a:t>Karl Marx a théorisé qu'à mesure que le capitalisme progresse, le travail est de plus en plus dévalué.</a:t>
            </a:r>
            <a:endParaRPr lang="en-CA" sz="3000" dirty="0"/>
          </a:p>
          <a:p>
            <a:pPr lvl="1"/>
            <a:r>
              <a:rPr lang="is-IS" sz="2800" dirty="0"/>
              <a:t>“</a:t>
            </a:r>
            <a:r>
              <a:rPr lang="fr-FR" sz="2800" dirty="0"/>
              <a:t>L'amélioration constante des machines, qui se développent de plus en plus rapidement, rend leur existence [</a:t>
            </a:r>
            <a:r>
              <a:rPr lang="fr-FR" sz="2800" dirty="0" err="1"/>
              <a:t>travailleur.se.s</a:t>
            </a:r>
            <a:r>
              <a:rPr lang="fr-FR" sz="2800" dirty="0"/>
              <a:t>] de plus en plus précaire.</a:t>
            </a:r>
            <a:r>
              <a:rPr lang="en-CA" sz="2800" dirty="0"/>
              <a:t>”</a:t>
            </a:r>
          </a:p>
          <a:p>
            <a:r>
              <a:rPr lang="fr-FR" sz="3000" dirty="0"/>
              <a:t>Aujourd'hui, l'inégalité des revenus entraîne l'appauvrissement d'un nombre toujours plus grand de ménages. </a:t>
            </a:r>
            <a:endParaRPr lang="is-IS" sz="3000" dirty="0"/>
          </a:p>
        </p:txBody>
      </p:sp>
    </p:spTree>
    <p:extLst>
      <p:ext uri="{BB962C8B-B14F-4D97-AF65-F5344CB8AC3E}">
        <p14:creationId xmlns:p14="http://schemas.microsoft.com/office/powerpoint/2010/main" val="11129048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BBC959F-CAB6-4E23-81DE-E0BBF2B7E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A94DEED-5E0F-4E41-A445-58C14864C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767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3">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0" y="685800"/>
            <a:ext cx="67437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DFE102F3-CB69-0340-B3A8-72AC3FEA4665}"/>
              </a:ext>
            </a:extLst>
          </p:cNvPr>
          <p:cNvSpPr>
            <a:spLocks noGrp="1"/>
          </p:cNvSpPr>
          <p:nvPr>
            <p:ph idx="1"/>
          </p:nvPr>
        </p:nvSpPr>
        <p:spPr>
          <a:xfrm>
            <a:off x="4962525" y="971550"/>
            <a:ext cx="6343650" cy="4972050"/>
          </a:xfrm>
        </p:spPr>
        <p:txBody>
          <a:bodyPr anchor="ctr">
            <a:normAutofit fontScale="85000" lnSpcReduction="20000"/>
          </a:bodyPr>
          <a:lstStyle/>
          <a:p>
            <a:pPr marL="457200" indent="-457200">
              <a:buFont typeface="+mj-lt"/>
              <a:buAutoNum type="arabicPeriod"/>
            </a:pPr>
            <a:r>
              <a:rPr lang="en-US" sz="3200" b="1" dirty="0"/>
              <a:t>ENCOURAGER </a:t>
            </a:r>
            <a:r>
              <a:rPr lang="en-US" sz="3200" dirty="0"/>
              <a:t>UN ZONAGE A USAGES MIXTES ET DENSITES MIXTES</a:t>
            </a:r>
          </a:p>
          <a:p>
            <a:pPr marL="457200" indent="-457200">
              <a:buFont typeface="+mj-lt"/>
              <a:buAutoNum type="arabicPeriod"/>
            </a:pPr>
            <a:endParaRPr lang="en-US" sz="3200" dirty="0"/>
          </a:p>
          <a:p>
            <a:pPr marL="457200" indent="-457200">
              <a:buFont typeface="+mj-lt"/>
              <a:buAutoNum type="arabicPeriod"/>
            </a:pPr>
            <a:r>
              <a:rPr lang="en-US" sz="3200" b="1" dirty="0"/>
              <a:t>INSISTER </a:t>
            </a:r>
            <a:r>
              <a:rPr lang="en-US" sz="3200" dirty="0"/>
              <a:t>SUR LE DEVELOPPEMENT DU LOGEMENT SOCIAL ET ABORDABLE POUR REPONDRE AU PROBLEME DE L’ITINERANCE </a:t>
            </a:r>
          </a:p>
          <a:p>
            <a:pPr marL="457200" indent="-457200">
              <a:buFont typeface="+mj-lt"/>
              <a:buAutoNum type="arabicPeriod"/>
            </a:pPr>
            <a:endParaRPr lang="en-US" sz="3200" dirty="0"/>
          </a:p>
          <a:p>
            <a:pPr marL="457200" indent="-457200">
              <a:buFont typeface="+mj-lt"/>
              <a:buAutoNum type="arabicPeriod"/>
            </a:pPr>
            <a:r>
              <a:rPr lang="en-US" sz="3200" b="1" dirty="0"/>
              <a:t>PLAIDER </a:t>
            </a:r>
            <a:r>
              <a:rPr lang="en-US" sz="3200" dirty="0"/>
              <a:t>POUR L’AUGMENTATION DU SALAIRE MINIMUM ET </a:t>
            </a:r>
            <a:r>
              <a:rPr lang="en-US" sz="3200" b="1" dirty="0"/>
              <a:t>DEVENIR </a:t>
            </a:r>
            <a:r>
              <a:rPr lang="en-US" sz="3200" dirty="0"/>
              <a:t>UN EMPLOYEUR QUI VERSE UN SALAIRE DECENT</a:t>
            </a:r>
            <a:endParaRPr lang="en-US" sz="2000" dirty="0"/>
          </a:p>
        </p:txBody>
      </p:sp>
      <p:sp>
        <p:nvSpPr>
          <p:cNvPr id="5" name="Title 4">
            <a:extLst>
              <a:ext uri="{FF2B5EF4-FFF2-40B4-BE49-F238E27FC236}">
                <a16:creationId xmlns:a16="http://schemas.microsoft.com/office/drawing/2014/main" id="{5131FA60-1866-694A-A65B-EE8A6B0F5375}"/>
              </a:ext>
            </a:extLst>
          </p:cNvPr>
          <p:cNvSpPr txBox="1">
            <a:spLocks/>
          </p:cNvSpPr>
          <p:nvPr/>
        </p:nvSpPr>
        <p:spPr>
          <a:xfrm>
            <a:off x="255849" y="2614612"/>
            <a:ext cx="3565003" cy="121443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cap="all" spc="300" baseline="0">
                <a:solidFill>
                  <a:schemeClr val="tx2"/>
                </a:solidFill>
                <a:latin typeface="+mj-lt"/>
                <a:ea typeface="+mj-ea"/>
                <a:cs typeface="+mj-cs"/>
              </a:defRPr>
            </a:lvl1pPr>
          </a:lstStyle>
          <a:p>
            <a:pPr algn="ctr"/>
            <a:r>
              <a:rPr lang="en-US" sz="3400" b="1" dirty="0">
                <a:solidFill>
                  <a:schemeClr val="bg2"/>
                </a:solidFill>
              </a:rPr>
              <a:t>Actions à prendre</a:t>
            </a:r>
          </a:p>
        </p:txBody>
      </p:sp>
    </p:spTree>
    <p:extLst>
      <p:ext uri="{BB962C8B-B14F-4D97-AF65-F5344CB8AC3E}">
        <p14:creationId xmlns:p14="http://schemas.microsoft.com/office/powerpoint/2010/main" val="2564871437"/>
      </p:ext>
    </p:extLst>
  </p:cSld>
  <p:clrMapOvr>
    <a:masterClrMapping/>
  </p:clrMapOvr>
</p:sld>
</file>

<file path=ppt/theme/theme1.xml><?xml version="1.0" encoding="utf-8"?>
<a:theme xmlns:a="http://schemas.openxmlformats.org/drawingml/2006/main" name="ClassicFrameVTI">
  <a:themeElements>
    <a:clrScheme name="Custom 22">
      <a:dk1>
        <a:sysClr val="windowText" lastClr="000000"/>
      </a:dk1>
      <a:lt1>
        <a:sysClr val="window" lastClr="FFFFFF"/>
      </a:lt1>
      <a:dk2>
        <a:srgbClr val="293737"/>
      </a:dk2>
      <a:lt2>
        <a:srgbClr val="EEF2F0"/>
      </a:lt2>
      <a:accent1>
        <a:srgbClr val="749090"/>
      </a:accent1>
      <a:accent2>
        <a:srgbClr val="A5A5A5"/>
      </a:accent2>
      <a:accent3>
        <a:srgbClr val="91A39B"/>
      </a:accent3>
      <a:accent4>
        <a:srgbClr val="A9A698"/>
      </a:accent4>
      <a:accent5>
        <a:srgbClr val="A2A79A"/>
      </a:accent5>
      <a:accent6>
        <a:srgbClr val="897F65"/>
      </a:accent6>
      <a:hlink>
        <a:srgbClr val="92872F"/>
      </a:hlink>
      <a:folHlink>
        <a:srgbClr val="AB73A9"/>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1907</TotalTime>
  <Words>1317</Words>
  <Application>Microsoft Office PowerPoint</Application>
  <PresentationFormat>Grand écran</PresentationFormat>
  <Paragraphs>103</Paragraphs>
  <Slides>33</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33</vt:i4>
      </vt:variant>
    </vt:vector>
  </HeadingPairs>
  <TitlesOfParts>
    <vt:vector size="38" baseType="lpstr">
      <vt:lpstr>Arial</vt:lpstr>
      <vt:lpstr>Calibri</vt:lpstr>
      <vt:lpstr>Gill Sans MT</vt:lpstr>
      <vt:lpstr>Goudy Old Style</vt:lpstr>
      <vt:lpstr>ClassicFrameVTI</vt:lpstr>
      <vt:lpstr>Sommet sur le logement du New Brunswick 2022</vt:lpstr>
      <vt:lpstr>Le Canada est en train de vivre une crise du logement “sans précédent depuis la grande dépression des années 30”  (Laird, 2007)</vt:lpstr>
      <vt:lpstr>“Les ménages pauvres génèrent une ‘demande sociale’ pour le logement plus qu’une ‘demande du marché’. Un sytème de logement basé sur les mécanismes du marché ne peut répondre adéquatement- voire pas du tout- à la demande sociale.”   (hulchanksi, 2006)</vt:lpstr>
      <vt:lpstr>évolution Mars 2021 – MARs 2022</vt:lpstr>
      <vt:lpstr>Présentation PowerPoint</vt:lpstr>
      <vt:lpstr>Présentation PowerPoint</vt:lpstr>
      <vt:lpstr>Présentation PowerPoint</vt:lpstr>
      <vt:lpstr>1. Débloquer une nouvelle offre dans les villes</vt:lpstr>
      <vt:lpstr>Présentation PowerPoint</vt:lpstr>
      <vt:lpstr>Présentation PowerPoint</vt:lpstr>
      <vt:lpstr>Présentation PowerPoint</vt:lpstr>
      <vt:lpstr>Problèmes avec la ‘ceinture jaune’</vt:lpstr>
      <vt:lpstr>Présentation PowerPoint</vt:lpstr>
      <vt:lpstr>Exemple: AUTORISER LES APPARTEMENTS SECONDAIRES</vt:lpstr>
      <vt:lpstr>Présentation PowerPoint</vt:lpstr>
      <vt:lpstr>Efficacité de la localisation</vt:lpstr>
      <vt:lpstr>LE BUDGET D’un ménage</vt:lpstr>
      <vt:lpstr>2. Revisiter LES SOLUTIONS ET AGIR SUR LA CRISE DES SANS-ABRIS</vt:lpstr>
      <vt:lpstr>Présentation PowerPoint</vt:lpstr>
      <vt:lpstr>Présentation PowerPoint</vt:lpstr>
      <vt:lpstr>Le programme Logement d’abord (Housing first) a-t-il échoué?</vt:lpstr>
      <vt:lpstr>Le programme Logement d’abord a-t-il échoué?</vt:lpstr>
      <vt:lpstr>Le programme Logement d’abord, nécessaire mais pas suffisant</vt:lpstr>
      <vt:lpstr>3. S’ATTAQUER AUX INEGALITES DE REVENUS</vt:lpstr>
      <vt:lpstr>L’aide sociale au canada: une honte nationale</vt:lpstr>
      <vt:lpstr>L’aide sociale en alberta</vt:lpstr>
      <vt:lpstr>L’aide sociale en alberta</vt:lpstr>
      <vt:lpstr>Le salaire de subsistance</vt:lpstr>
      <vt:lpstr>Présentation PowerPoint</vt:lpstr>
      <vt:lpstr>Présentation PowerPoint</vt:lpstr>
      <vt:lpstr>POURQUOI PAYER LE SALAIRE DE SUBSISTANCE?</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Community Housing in Successful City Building</dc:title>
  <dc:creator>Damian Collins</dc:creator>
  <cp:lastModifiedBy>Chloe Reiser</cp:lastModifiedBy>
  <cp:revision>177</cp:revision>
  <dcterms:created xsi:type="dcterms:W3CDTF">2022-03-22T18:47:55Z</dcterms:created>
  <dcterms:modified xsi:type="dcterms:W3CDTF">2022-11-23T16:10:01Z</dcterms:modified>
</cp:coreProperties>
</file>